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1" r:id="rId4"/>
    <p:sldId id="265" r:id="rId5"/>
    <p:sldId id="264" r:id="rId6"/>
    <p:sldId id="262" r:id="rId7"/>
    <p:sldId id="257" r:id="rId8"/>
    <p:sldId id="266" r:id="rId9"/>
    <p:sldId id="267" r:id="rId10"/>
    <p:sldId id="258" r:id="rId11"/>
    <p:sldId id="259" r:id="rId12"/>
    <p:sldId id="26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3708820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3774582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BA3E48-2EC3-4838-AE93-C0A28251D4E7}"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57932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22426602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BA3E48-2EC3-4838-AE93-C0A28251D4E7}"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56677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12316364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2522948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1475769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325110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4FA9E6B-56DE-4D37-8F19-9D3522FA5F81}" type="datetimeFigureOut">
              <a:rPr lang="fr-FR" smtClean="0"/>
              <a:t>22/11/2018</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1956597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75805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4FA9E6B-56DE-4D37-8F19-9D3522FA5F81}" type="datetimeFigureOut">
              <a:rPr lang="fr-FR" smtClean="0"/>
              <a:t>22/11/2018</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3351896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4FA9E6B-56DE-4D37-8F19-9D3522FA5F81}" type="datetimeFigureOut">
              <a:rPr lang="fr-FR" smtClean="0"/>
              <a:t>22/11/2018</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289634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FA9E6B-56DE-4D37-8F19-9D3522FA5F81}" type="datetimeFigureOut">
              <a:rPr lang="fr-FR" smtClean="0"/>
              <a:t>22/11/2018</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1365912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2730067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4FA9E6B-56DE-4D37-8F19-9D3522FA5F81}" type="datetimeFigureOut">
              <a:rPr lang="fr-FR" smtClean="0"/>
              <a:t>22/11/2018</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4BA3E48-2EC3-4838-AE93-C0A28251D4E7}" type="slidenum">
              <a:rPr lang="fr-FR" smtClean="0"/>
              <a:t>‹N°›</a:t>
            </a:fld>
            <a:endParaRPr lang="fr-FR"/>
          </a:p>
        </p:txBody>
      </p:sp>
    </p:spTree>
    <p:extLst>
      <p:ext uri="{BB962C8B-B14F-4D97-AF65-F5344CB8AC3E}">
        <p14:creationId xmlns:p14="http://schemas.microsoft.com/office/powerpoint/2010/main" val="3534571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4FA9E6B-56DE-4D37-8F19-9D3522FA5F81}" type="datetimeFigureOut">
              <a:rPr lang="fr-FR" smtClean="0"/>
              <a:t>22/11/2018</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4BA3E48-2EC3-4838-AE93-C0A28251D4E7}" type="slidenum">
              <a:rPr lang="fr-FR" smtClean="0"/>
              <a:t>‹N°›</a:t>
            </a:fld>
            <a:endParaRPr lang="fr-FR"/>
          </a:p>
        </p:txBody>
      </p:sp>
    </p:spTree>
    <p:extLst>
      <p:ext uri="{BB962C8B-B14F-4D97-AF65-F5344CB8AC3E}">
        <p14:creationId xmlns:p14="http://schemas.microsoft.com/office/powerpoint/2010/main" val="40240922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4E40F7-DECE-4ABD-9A7A-5230B2A05C49}"/>
              </a:ext>
            </a:extLst>
          </p:cNvPr>
          <p:cNvSpPr>
            <a:spLocks noGrp="1"/>
          </p:cNvSpPr>
          <p:nvPr>
            <p:ph type="ctrTitle"/>
          </p:nvPr>
        </p:nvSpPr>
        <p:spPr>
          <a:xfrm>
            <a:off x="940905" y="685041"/>
            <a:ext cx="9144000" cy="2387600"/>
          </a:xfrm>
        </p:spPr>
        <p:txBody>
          <a:bodyPr>
            <a:normAutofit fontScale="90000"/>
          </a:bodyPr>
          <a:lstStyle/>
          <a:p>
            <a:r>
              <a:rPr lang="fr-FR" b="1" dirty="0"/>
              <a:t>6</a:t>
            </a:r>
            <a:r>
              <a:rPr lang="fr-FR" b="1" baseline="30000" dirty="0"/>
              <a:t>e</a:t>
            </a:r>
            <a:r>
              <a:rPr lang="fr-FR" b="1" dirty="0"/>
              <a:t> édition du Forum national sur la gouvernance de l’internet</a:t>
            </a:r>
          </a:p>
        </p:txBody>
      </p:sp>
      <p:sp>
        <p:nvSpPr>
          <p:cNvPr id="3" name="Sous-titre 2">
            <a:extLst>
              <a:ext uri="{FF2B5EF4-FFF2-40B4-BE49-F238E27FC236}">
                <a16:creationId xmlns:a16="http://schemas.microsoft.com/office/drawing/2014/main" id="{0491772F-54B3-4FEC-94EE-0766F1534969}"/>
              </a:ext>
            </a:extLst>
          </p:cNvPr>
          <p:cNvSpPr>
            <a:spLocks noGrp="1"/>
          </p:cNvSpPr>
          <p:nvPr>
            <p:ph type="subTitle" idx="1"/>
          </p:nvPr>
        </p:nvSpPr>
        <p:spPr>
          <a:xfrm>
            <a:off x="1762539" y="3988905"/>
            <a:ext cx="10084904" cy="1914758"/>
          </a:xfrm>
        </p:spPr>
        <p:txBody>
          <a:bodyPr>
            <a:normAutofit fontScale="92500" lnSpcReduction="20000"/>
          </a:bodyPr>
          <a:lstStyle/>
          <a:p>
            <a:r>
              <a:rPr lang="fr-FR" sz="3600" b="1" u="sng" dirty="0"/>
              <a:t>Enjeux actuels de la gouvernance de l’internet</a:t>
            </a:r>
          </a:p>
          <a:p>
            <a:endParaRPr lang="fr-FR" dirty="0"/>
          </a:p>
          <a:p>
            <a:endParaRPr lang="fr-FR" dirty="0"/>
          </a:p>
          <a:p>
            <a:pPr algn="r"/>
            <a:r>
              <a:rPr lang="fr-FR" dirty="0"/>
              <a:t>Présenté par </a:t>
            </a:r>
            <a:r>
              <a:rPr lang="fr-FR" dirty="0" err="1"/>
              <a:t>Inoussa</a:t>
            </a:r>
            <a:r>
              <a:rPr lang="fr-FR" dirty="0"/>
              <a:t> TRAORE, </a:t>
            </a:r>
            <a:r>
              <a:rPr lang="fr-FR" dirty="0" err="1"/>
              <a:t>Sécrétaire</a:t>
            </a:r>
            <a:r>
              <a:rPr lang="fr-FR" dirty="0"/>
              <a:t> général de IGF-Burkina</a:t>
            </a:r>
          </a:p>
          <a:p>
            <a:pPr algn="r"/>
            <a:r>
              <a:rPr lang="fr-FR" dirty="0"/>
              <a:t>Economiste-expert au </a:t>
            </a:r>
            <a:r>
              <a:rPr lang="fr-FR" dirty="0" err="1"/>
              <a:t>Sécrétariat</a:t>
            </a:r>
            <a:r>
              <a:rPr lang="fr-FR" dirty="0"/>
              <a:t> technique d’Analyse et études stratégiques au MDENP</a:t>
            </a:r>
          </a:p>
        </p:txBody>
      </p:sp>
    </p:spTree>
    <p:extLst>
      <p:ext uri="{BB962C8B-B14F-4D97-AF65-F5344CB8AC3E}">
        <p14:creationId xmlns:p14="http://schemas.microsoft.com/office/powerpoint/2010/main" val="26386024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676DB5-AFC7-4A90-BFCD-E8C991AFF326}"/>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0B7546BB-DC72-42DF-B999-ADE991B3A4AA}"/>
              </a:ext>
            </a:extLst>
          </p:cNvPr>
          <p:cNvSpPr>
            <a:spLocks noGrp="1"/>
          </p:cNvSpPr>
          <p:nvPr>
            <p:ph idx="1"/>
          </p:nvPr>
        </p:nvSpPr>
        <p:spPr/>
        <p:txBody>
          <a:bodyPr>
            <a:normAutofit fontScale="92500" lnSpcReduction="20000"/>
          </a:bodyPr>
          <a:lstStyle/>
          <a:p>
            <a:pPr marL="0" indent="0">
              <a:buNone/>
            </a:pPr>
            <a:r>
              <a:rPr lang="fr-FR" b="1" dirty="0"/>
              <a:t>4) Comment sécuriser l’internet?</a:t>
            </a:r>
          </a:p>
          <a:p>
            <a:pPr algn="just"/>
            <a:r>
              <a:rPr lang="fr-FR" dirty="0"/>
              <a:t>Au delà de la régulation du numérique se pose la question de sa sécurité, d’autant que le nombre d’objets connectés est actuellement en pleine explosion (6 milliards d’objets connectés aujourd’hui pour 20 milliards en 2020). Pour sécuriser l’Internet, la première notion à rappeler est la cybersécurité, ensemble de moyens visant à protéger des dangers. </a:t>
            </a:r>
          </a:p>
          <a:p>
            <a:pPr algn="just"/>
            <a:r>
              <a:rPr lang="fr-FR" dirty="0"/>
              <a:t>Novembre 2018: « l’Appel de Paris pour la confiance et la sécurité dans le cyberespace » a été lancé à l’occasion du Forum de Paris pour la Paix et du Forum de la Gouvernance de l’Internet. Ce texte constitue la toute première déclaration engageant dans le même temps Etats, organisations internationales, ONG et entreprises, municipalités et acteurs locaux à travailler ensemble en faveur de l’application du droit international dans le cyberespace, de la protection des droits en ligne, de la lutte contre les actions déstabilisantes ou encore de la sécurité des produits numériques. Cet Appel a été rejoint déjà par plus de 370 Etats, organisations de la société civile et entreprises.</a:t>
            </a:r>
          </a:p>
        </p:txBody>
      </p:sp>
    </p:spTree>
    <p:extLst>
      <p:ext uri="{BB962C8B-B14F-4D97-AF65-F5344CB8AC3E}">
        <p14:creationId xmlns:p14="http://schemas.microsoft.com/office/powerpoint/2010/main" val="4259414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6011B3-8C9C-42F8-AC7F-D5778CE48288}"/>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38464775-50FD-4186-AE6D-95AB7E63F47B}"/>
              </a:ext>
            </a:extLst>
          </p:cNvPr>
          <p:cNvSpPr>
            <a:spLocks noGrp="1"/>
          </p:cNvSpPr>
          <p:nvPr>
            <p:ph idx="1"/>
          </p:nvPr>
        </p:nvSpPr>
        <p:spPr/>
        <p:txBody>
          <a:bodyPr>
            <a:normAutofit/>
          </a:bodyPr>
          <a:lstStyle/>
          <a:p>
            <a:pPr marL="0" indent="0" algn="just">
              <a:buNone/>
            </a:pPr>
            <a:r>
              <a:rPr lang="fr-FR" b="1" dirty="0"/>
              <a:t>5) Comment </a:t>
            </a:r>
            <a:r>
              <a:rPr lang="fr-FR" dirty="0"/>
              <a:t>préserver les potentialités de création, d’invention et de développement économique du réseau.</a:t>
            </a:r>
          </a:p>
          <a:p>
            <a:pPr algn="just"/>
            <a:r>
              <a:rPr lang="fr-FR" dirty="0"/>
              <a:t>La problématique du partage de la valeur des biens culturels</a:t>
            </a:r>
          </a:p>
          <a:p>
            <a:pPr algn="just"/>
            <a:r>
              <a:rPr lang="fr-FR" dirty="0"/>
              <a:t>Il y a un arbitrage de la répartition de la création de valeur entre celui qui crée et celui qui diffuse. La répartition des bénéfices dans la chaîne de valeur doit être préservée dans le monde des services numériques entre grandes plateformes et start-up, entre entreprises et travailleurs indépendants, entre hébergeurs et producteurs de contenu.</a:t>
            </a:r>
          </a:p>
        </p:txBody>
      </p:sp>
    </p:spTree>
    <p:extLst>
      <p:ext uri="{BB962C8B-B14F-4D97-AF65-F5344CB8AC3E}">
        <p14:creationId xmlns:p14="http://schemas.microsoft.com/office/powerpoint/2010/main" val="1508446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95DEA9-18E5-499F-B06B-D25E1978A474}"/>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5FEEC55F-4606-4173-B843-0E17E76035F7}"/>
              </a:ext>
            </a:extLst>
          </p:cNvPr>
          <p:cNvSpPr>
            <a:spLocks noGrp="1"/>
          </p:cNvSpPr>
          <p:nvPr>
            <p:ph idx="1"/>
          </p:nvPr>
        </p:nvSpPr>
        <p:spPr/>
        <p:txBody>
          <a:bodyPr/>
          <a:lstStyle/>
          <a:p>
            <a:pPr marL="0" indent="0" algn="just">
              <a:buNone/>
            </a:pPr>
            <a:r>
              <a:rPr lang="fr-FR" b="1" dirty="0"/>
              <a:t>6) Comment renforcer l’apprentissage du numérique dans le système d’éducation ? Véritable challenge pour les pays en développement?</a:t>
            </a:r>
          </a:p>
          <a:p>
            <a:pPr algn="just"/>
            <a:r>
              <a:rPr lang="fr-FR" altLang="fr-FR" dirty="0">
                <a:latin typeface="Arial" panose="020B0604020202020204" pitchFamily="34" charset="0"/>
              </a:rPr>
              <a:t>L'Internet existe depuis longtemps et son développement récent et fulgurant affecte tous les secteurs, mais son enseignement demeure en retard. </a:t>
            </a:r>
          </a:p>
          <a:p>
            <a:pPr algn="just"/>
            <a:r>
              <a:rPr lang="fr-FR" altLang="fr-FR" dirty="0">
                <a:latin typeface="Arial" panose="020B0604020202020204" pitchFamily="34" charset="0"/>
              </a:rPr>
              <a:t>Le numérique va de plus en plus faire partie de notre vie donc faut-il organiser son apprentissage dans le système éducatif ? Comment?</a:t>
            </a:r>
          </a:p>
          <a:p>
            <a:endParaRPr lang="fr-FR" b="1" dirty="0"/>
          </a:p>
          <a:p>
            <a:endParaRPr lang="fr-FR" dirty="0"/>
          </a:p>
        </p:txBody>
      </p:sp>
    </p:spTree>
    <p:extLst>
      <p:ext uri="{BB962C8B-B14F-4D97-AF65-F5344CB8AC3E}">
        <p14:creationId xmlns:p14="http://schemas.microsoft.com/office/powerpoint/2010/main" val="4090764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C77FCE-9E26-4FF2-B3FC-CFD51D79266C}"/>
              </a:ext>
            </a:extLst>
          </p:cNvPr>
          <p:cNvSpPr>
            <a:spLocks noGrp="1"/>
          </p:cNvSpPr>
          <p:nvPr>
            <p:ph type="title"/>
          </p:nvPr>
        </p:nvSpPr>
        <p:spPr/>
        <p:txBody>
          <a:bodyPr/>
          <a:lstStyle/>
          <a:p>
            <a:r>
              <a:rPr lang="fr-FR" dirty="0"/>
              <a:t>Plan de la présentation</a:t>
            </a:r>
          </a:p>
        </p:txBody>
      </p:sp>
      <p:sp>
        <p:nvSpPr>
          <p:cNvPr id="3" name="Espace réservé du contenu 2">
            <a:extLst>
              <a:ext uri="{FF2B5EF4-FFF2-40B4-BE49-F238E27FC236}">
                <a16:creationId xmlns:a16="http://schemas.microsoft.com/office/drawing/2014/main" id="{AF564CF3-69C6-49F8-A32E-347650B087FF}"/>
              </a:ext>
            </a:extLst>
          </p:cNvPr>
          <p:cNvSpPr>
            <a:spLocks noGrp="1"/>
          </p:cNvSpPr>
          <p:nvPr>
            <p:ph idx="1"/>
          </p:nvPr>
        </p:nvSpPr>
        <p:spPr/>
        <p:txBody>
          <a:bodyPr/>
          <a:lstStyle/>
          <a:p>
            <a:r>
              <a:rPr lang="fr-FR" dirty="0"/>
              <a:t>Une quatrième révolution industrielle est-elle en cours</a:t>
            </a:r>
          </a:p>
          <a:p>
            <a:r>
              <a:rPr lang="fr-FR" dirty="0"/>
              <a:t>L’ampleur du phénomène</a:t>
            </a:r>
          </a:p>
          <a:p>
            <a:r>
              <a:rPr lang="fr-FR" dirty="0"/>
              <a:t>Les défis en matière de gouvernance</a:t>
            </a:r>
          </a:p>
        </p:txBody>
      </p:sp>
    </p:spTree>
    <p:extLst>
      <p:ext uri="{BB962C8B-B14F-4D97-AF65-F5344CB8AC3E}">
        <p14:creationId xmlns:p14="http://schemas.microsoft.com/office/powerpoint/2010/main" val="459156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020CA1-E394-4F69-83B0-250A2CB6ABED}"/>
              </a:ext>
            </a:extLst>
          </p:cNvPr>
          <p:cNvSpPr>
            <a:spLocks noGrp="1"/>
          </p:cNvSpPr>
          <p:nvPr>
            <p:ph type="title"/>
          </p:nvPr>
        </p:nvSpPr>
        <p:spPr/>
        <p:txBody>
          <a:bodyPr>
            <a:normAutofit/>
          </a:bodyPr>
          <a:lstStyle/>
          <a:p>
            <a:pPr algn="ctr"/>
            <a:r>
              <a:rPr lang="fr-FR" sz="3200" b="1" dirty="0"/>
              <a:t>Une quatrième révolution industrielle est-elle en cours?</a:t>
            </a:r>
          </a:p>
        </p:txBody>
      </p:sp>
      <p:sp>
        <p:nvSpPr>
          <p:cNvPr id="3" name="Espace réservé du contenu 2">
            <a:extLst>
              <a:ext uri="{FF2B5EF4-FFF2-40B4-BE49-F238E27FC236}">
                <a16:creationId xmlns:a16="http://schemas.microsoft.com/office/drawing/2014/main" id="{5261E12A-9278-4A85-BB66-FFCF7648158B}"/>
              </a:ext>
            </a:extLst>
          </p:cNvPr>
          <p:cNvSpPr>
            <a:spLocks noGrp="1"/>
          </p:cNvSpPr>
          <p:nvPr>
            <p:ph idx="1"/>
          </p:nvPr>
        </p:nvSpPr>
        <p:spPr/>
        <p:txBody>
          <a:bodyPr>
            <a:normAutofit/>
          </a:bodyPr>
          <a:lstStyle/>
          <a:p>
            <a:pPr algn="just"/>
            <a:r>
              <a:rPr lang="fr-FR" dirty="0"/>
              <a:t>La première révolution industrielle a utilisé le charbon et la vapeur pour mécaniser la production, </a:t>
            </a:r>
          </a:p>
          <a:p>
            <a:pPr algn="just"/>
            <a:r>
              <a:rPr lang="fr-FR" dirty="0"/>
              <a:t>la seconde s’est servie de l’énergie électrique pour créer la production de masse </a:t>
            </a:r>
          </a:p>
          <a:p>
            <a:pPr algn="just"/>
            <a:r>
              <a:rPr lang="fr-FR" dirty="0"/>
              <a:t>la troisième a mis à profit l’électronique et la technologie de l’information pour en automatiser les processus. </a:t>
            </a:r>
          </a:p>
          <a:p>
            <a:pPr algn="just"/>
            <a:r>
              <a:rPr lang="fr-FR" dirty="0"/>
              <a:t>Mais la quatrième révolution, qui se déroule aujourd’hui, aura des conséquences encore plus importantes. Longtemps perçue comme un rêve, elle est aujourd’hui devenue une réalité</a:t>
            </a:r>
          </a:p>
          <a:p>
            <a:endParaRPr lang="fr-FR" dirty="0"/>
          </a:p>
        </p:txBody>
      </p:sp>
    </p:spTree>
    <p:extLst>
      <p:ext uri="{BB962C8B-B14F-4D97-AF65-F5344CB8AC3E}">
        <p14:creationId xmlns:p14="http://schemas.microsoft.com/office/powerpoint/2010/main" val="1863221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DC8134-3347-41F6-9C51-A5B5E5AF0139}"/>
              </a:ext>
            </a:extLst>
          </p:cNvPr>
          <p:cNvSpPr>
            <a:spLocks noGrp="1"/>
          </p:cNvSpPr>
          <p:nvPr>
            <p:ph type="title"/>
          </p:nvPr>
        </p:nvSpPr>
        <p:spPr/>
        <p:txBody>
          <a:bodyPr/>
          <a:lstStyle/>
          <a:p>
            <a:pPr algn="ctr"/>
            <a:r>
              <a:rPr lang="fr-FR" dirty="0"/>
              <a:t>12 technologies émergentes</a:t>
            </a:r>
          </a:p>
        </p:txBody>
      </p:sp>
      <p:sp>
        <p:nvSpPr>
          <p:cNvPr id="3" name="Espace réservé du contenu 2">
            <a:extLst>
              <a:ext uri="{FF2B5EF4-FFF2-40B4-BE49-F238E27FC236}">
                <a16:creationId xmlns:a16="http://schemas.microsoft.com/office/drawing/2014/main" id="{E4135488-11C3-4EE5-B7FB-2E4C3CD7F421}"/>
              </a:ext>
            </a:extLst>
          </p:cNvPr>
          <p:cNvSpPr>
            <a:spLocks noGrp="1"/>
          </p:cNvSpPr>
          <p:nvPr>
            <p:ph idx="1"/>
          </p:nvPr>
        </p:nvSpPr>
        <p:spPr/>
        <p:txBody>
          <a:bodyPr>
            <a:normAutofit/>
          </a:bodyPr>
          <a:lstStyle/>
          <a:p>
            <a:pPr marL="0" indent="0" algn="just">
              <a:buNone/>
            </a:pPr>
            <a:r>
              <a:rPr lang="fr-FR" dirty="0"/>
              <a:t>Le forum économique mondial a publié en janvier 2018 un rapport sur les technologies émergentes</a:t>
            </a:r>
          </a:p>
          <a:p>
            <a:pPr algn="just"/>
            <a:r>
              <a:rPr lang="fr-FR" dirty="0"/>
              <a:t>l'intelligence artificielle (IA) et la robotique,  </a:t>
            </a:r>
          </a:p>
          <a:p>
            <a:pPr algn="just"/>
            <a:r>
              <a:rPr lang="fr-FR" dirty="0"/>
              <a:t>l'Internet des objets (IoT),  </a:t>
            </a:r>
          </a:p>
          <a:p>
            <a:pPr algn="just"/>
            <a:r>
              <a:rPr lang="fr-FR" dirty="0"/>
              <a:t>la réalité augmentée et virtuelle,  </a:t>
            </a:r>
          </a:p>
          <a:p>
            <a:pPr algn="just"/>
            <a:r>
              <a:rPr lang="fr-FR" dirty="0"/>
              <a:t>les technologies de fabrication additive (la </a:t>
            </a:r>
            <a:r>
              <a:rPr lang="fr-FR" dirty="0" err="1"/>
              <a:t>bioimpression</a:t>
            </a:r>
            <a:r>
              <a:rPr lang="fr-FR" dirty="0"/>
              <a:t> 3D de tissus organiques), </a:t>
            </a:r>
          </a:p>
          <a:p>
            <a:pPr algn="just"/>
            <a:r>
              <a:rPr lang="fr-FR" dirty="0"/>
              <a:t>la blockchain et la technologie des registres distribués, </a:t>
            </a:r>
          </a:p>
          <a:p>
            <a:pPr marL="0" indent="0">
              <a:buNone/>
            </a:pPr>
            <a:r>
              <a:rPr lang="fr-FR" dirty="0"/>
              <a:t>…………….</a:t>
            </a:r>
          </a:p>
          <a:p>
            <a:pPr marL="0" indent="0">
              <a:buNone/>
            </a:pPr>
            <a:r>
              <a:rPr lang="fr-FR" dirty="0"/>
              <a:t>…………….</a:t>
            </a:r>
          </a:p>
        </p:txBody>
      </p:sp>
    </p:spTree>
    <p:extLst>
      <p:ext uri="{BB962C8B-B14F-4D97-AF65-F5344CB8AC3E}">
        <p14:creationId xmlns:p14="http://schemas.microsoft.com/office/powerpoint/2010/main" val="3074427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D000D0-6E83-47EE-A5F1-59A0BE950E69}"/>
              </a:ext>
            </a:extLst>
          </p:cNvPr>
          <p:cNvSpPr>
            <a:spLocks noGrp="1"/>
          </p:cNvSpPr>
          <p:nvPr>
            <p:ph type="title"/>
          </p:nvPr>
        </p:nvSpPr>
        <p:spPr/>
        <p:txBody>
          <a:bodyPr/>
          <a:lstStyle/>
          <a:p>
            <a:pPr algn="ctr"/>
            <a:r>
              <a:rPr lang="fr-FR" dirty="0"/>
              <a:t>Focus sur l’IA</a:t>
            </a:r>
          </a:p>
        </p:txBody>
      </p:sp>
      <p:sp>
        <p:nvSpPr>
          <p:cNvPr id="3" name="Espace réservé du contenu 2">
            <a:extLst>
              <a:ext uri="{FF2B5EF4-FFF2-40B4-BE49-F238E27FC236}">
                <a16:creationId xmlns:a16="http://schemas.microsoft.com/office/drawing/2014/main" id="{6F64DDD1-CB4B-45C0-9C96-CFA916400E88}"/>
              </a:ext>
            </a:extLst>
          </p:cNvPr>
          <p:cNvSpPr>
            <a:spLocks noGrp="1"/>
          </p:cNvSpPr>
          <p:nvPr>
            <p:ph idx="1"/>
          </p:nvPr>
        </p:nvSpPr>
        <p:spPr/>
        <p:txBody>
          <a:bodyPr/>
          <a:lstStyle/>
          <a:p>
            <a:pPr algn="just"/>
            <a:r>
              <a:rPr lang="fr-FR" dirty="0"/>
              <a:t>Bientôt, la croissance économique d’un pays ne s’évaluera plus en fonction de son capital mais en fonction de son degré de maturité en IA. Ce changement de référentiel en dit long sur les mutations à venir.</a:t>
            </a:r>
          </a:p>
          <a:p>
            <a:pPr algn="just"/>
            <a:r>
              <a:rPr lang="fr-FR" b="1" dirty="0"/>
              <a:t>Grâce à l’intelligence artificielle, la productivité des entreprises pourrait bondir de 30 % d’ici à 2030. Pour réaliser ce potentiel, les sociétés devront revoir leur organisation, former leurs collaborateurs et anticiper les nouveaux besoins de recrutement.</a:t>
            </a:r>
          </a:p>
          <a:p>
            <a:pPr algn="just"/>
            <a:r>
              <a:rPr lang="fr-FR" dirty="0"/>
              <a:t>l’intelligence artificielle a besoin d’une base de data bien qualifiée et structurée. « Sans données, pas d’information, et sans information, pas d’intelligence artificielle possible »</a:t>
            </a:r>
            <a:endParaRPr lang="fr-FR" b="1" dirty="0"/>
          </a:p>
          <a:p>
            <a:endParaRPr lang="fr-FR" dirty="0"/>
          </a:p>
        </p:txBody>
      </p:sp>
    </p:spTree>
    <p:extLst>
      <p:ext uri="{BB962C8B-B14F-4D97-AF65-F5344CB8AC3E}">
        <p14:creationId xmlns:p14="http://schemas.microsoft.com/office/powerpoint/2010/main" val="733012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90CB74-8721-48D4-992B-27ED8AC7772D}"/>
              </a:ext>
            </a:extLst>
          </p:cNvPr>
          <p:cNvSpPr>
            <a:spLocks noGrp="1"/>
          </p:cNvSpPr>
          <p:nvPr>
            <p:ph type="title"/>
          </p:nvPr>
        </p:nvSpPr>
        <p:spPr/>
        <p:txBody>
          <a:bodyPr/>
          <a:lstStyle/>
          <a:p>
            <a:pPr algn="ctr"/>
            <a:r>
              <a:rPr lang="fr-FR" dirty="0"/>
              <a:t>GAFAM et BAT</a:t>
            </a:r>
          </a:p>
        </p:txBody>
      </p:sp>
      <p:sp>
        <p:nvSpPr>
          <p:cNvPr id="3" name="Espace réservé du contenu 2">
            <a:extLst>
              <a:ext uri="{FF2B5EF4-FFF2-40B4-BE49-F238E27FC236}">
                <a16:creationId xmlns:a16="http://schemas.microsoft.com/office/drawing/2014/main" id="{74808606-35D4-443C-85BE-B2A51AD11E92}"/>
              </a:ext>
            </a:extLst>
          </p:cNvPr>
          <p:cNvSpPr>
            <a:spLocks noGrp="1"/>
          </p:cNvSpPr>
          <p:nvPr>
            <p:ph idx="1"/>
          </p:nvPr>
        </p:nvSpPr>
        <p:spPr/>
        <p:txBody>
          <a:bodyPr/>
          <a:lstStyle/>
          <a:p>
            <a:pPr algn="just"/>
            <a:r>
              <a:rPr lang="fr-FR" dirty="0"/>
              <a:t>La capitalisation boursière globale des </a:t>
            </a:r>
            <a:r>
              <a:rPr lang="fr-FR" dirty="0" err="1"/>
              <a:t>Gafam</a:t>
            </a:r>
            <a:r>
              <a:rPr lang="fr-FR" dirty="0"/>
              <a:t> (Google, Amazon, Facebook, Apple, Microsoft) dépasse 4 000 milliards de dollars, plus de deux fois le total des valeurs du CAC 40 français, ou encore l’équivalent de la dette publique cumulée de la France et de l’Allemagne. </a:t>
            </a:r>
          </a:p>
          <a:p>
            <a:pPr algn="just"/>
            <a:r>
              <a:rPr lang="fr-FR" dirty="0"/>
              <a:t>Quant aux « BAT » chinois (Baidu, </a:t>
            </a:r>
            <a:r>
              <a:rPr lang="fr-FR" dirty="0" err="1"/>
              <a:t>Ali-Baba</a:t>
            </a:r>
            <a:r>
              <a:rPr lang="fr-FR" dirty="0"/>
              <a:t>, </a:t>
            </a:r>
            <a:r>
              <a:rPr lang="fr-FR" dirty="0" err="1"/>
              <a:t>Tencent</a:t>
            </a:r>
            <a:r>
              <a:rPr lang="fr-FR" dirty="0"/>
              <a:t>), ils totalisent près de 1 000 milliards de dollars de capitalisation. Les poids lourds des cotes actuelles ne sont plus des sociétés pétrolières ou automobiles, avec leur prépondérance d’actifs réels et « immobilisés ».</a:t>
            </a:r>
          </a:p>
        </p:txBody>
      </p:sp>
    </p:spTree>
    <p:extLst>
      <p:ext uri="{BB962C8B-B14F-4D97-AF65-F5344CB8AC3E}">
        <p14:creationId xmlns:p14="http://schemas.microsoft.com/office/powerpoint/2010/main" val="657636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619ED5-0DCD-4147-A2C3-BF9D5F856096}"/>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80E3FDA9-5E15-4F7E-B309-1A963C108B28}"/>
              </a:ext>
            </a:extLst>
          </p:cNvPr>
          <p:cNvSpPr>
            <a:spLocks noGrp="1"/>
          </p:cNvSpPr>
          <p:nvPr>
            <p:ph idx="1"/>
          </p:nvPr>
        </p:nvSpPr>
        <p:spPr/>
        <p:txBody>
          <a:bodyPr>
            <a:normAutofit/>
          </a:bodyPr>
          <a:lstStyle/>
          <a:p>
            <a:pPr marL="0" indent="0">
              <a:buNone/>
            </a:pPr>
            <a:r>
              <a:rPr lang="fr-FR" b="1" dirty="0"/>
              <a:t>1) Faut-il une régulation du numérique?</a:t>
            </a:r>
          </a:p>
          <a:p>
            <a:pPr algn="just"/>
            <a:r>
              <a:rPr lang="fr-FR" dirty="0"/>
              <a:t>Tensions entre Internet et les juridictions nationales. Trois objectifs seraient à réconcilier pour garantir un avenir numérique serein : lutter contre les abus,  protéger les Droits de l’Homme et assurer le développement de l'économie numérique. Sur ce sujet, des projets de loi et des initiatives ont vu le jour dans de nombreux pays. </a:t>
            </a:r>
          </a:p>
          <a:p>
            <a:pPr algn="just"/>
            <a:r>
              <a:rPr lang="fr-FR" dirty="0"/>
              <a:t>Le succès que rencontre Internet est lié au fait que personne ne le contrôle réellement, il sera donc très compliqué d’obtenir un consensus à l’échelle internationale, du fait que tout le monde n’a pas la même vision du numérique</a:t>
            </a:r>
          </a:p>
        </p:txBody>
      </p:sp>
    </p:spTree>
    <p:extLst>
      <p:ext uri="{BB962C8B-B14F-4D97-AF65-F5344CB8AC3E}">
        <p14:creationId xmlns:p14="http://schemas.microsoft.com/office/powerpoint/2010/main" val="2798871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BAA2A0-2F32-4493-8FE4-B6DAF33BEA0F}"/>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5FA36481-FDE8-497D-9576-21B4676DDD47}"/>
              </a:ext>
            </a:extLst>
          </p:cNvPr>
          <p:cNvSpPr>
            <a:spLocks noGrp="1"/>
          </p:cNvSpPr>
          <p:nvPr>
            <p:ph idx="1"/>
          </p:nvPr>
        </p:nvSpPr>
        <p:spPr/>
        <p:txBody>
          <a:bodyPr>
            <a:normAutofit/>
          </a:bodyPr>
          <a:lstStyle/>
          <a:p>
            <a:pPr marL="0" indent="0">
              <a:buNone/>
            </a:pPr>
            <a:r>
              <a:rPr lang="fr-FR" b="1" dirty="0"/>
              <a:t>2) Comment protéger les données?</a:t>
            </a:r>
          </a:p>
          <a:p>
            <a:pPr marL="0" indent="0" algn="just">
              <a:buNone/>
            </a:pPr>
            <a:r>
              <a:rPr lang="fr-FR" dirty="0"/>
              <a:t>Il faut distinguer deux blocs : </a:t>
            </a:r>
          </a:p>
          <a:p>
            <a:pPr algn="just"/>
            <a:r>
              <a:rPr lang="fr-FR" dirty="0"/>
              <a:t>le premier concerne la lutte contre les contenus objectivement et gravement illégaux - le terrorisme, la pédopornographie, </a:t>
            </a:r>
          </a:p>
          <a:p>
            <a:pPr algn="just"/>
            <a:r>
              <a:rPr lang="fr-FR" dirty="0"/>
              <a:t>Le second rassemble les contenus dont le caractère illicite est soumis à une interprétation, souvent d'ailleurs différente d'un pays à l'autre - les contenus haineux, la diffamation, le harcèlement - et pour lesquels les instruments et les circuits de décisions ne peuvent pas être les mêmes. </a:t>
            </a:r>
          </a:p>
        </p:txBody>
      </p:sp>
    </p:spTree>
    <p:extLst>
      <p:ext uri="{BB962C8B-B14F-4D97-AF65-F5344CB8AC3E}">
        <p14:creationId xmlns:p14="http://schemas.microsoft.com/office/powerpoint/2010/main" val="450178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4A8E13-E137-4C54-A1D1-3A559BD59B9C}"/>
              </a:ext>
            </a:extLst>
          </p:cNvPr>
          <p:cNvSpPr>
            <a:spLocks noGrp="1"/>
          </p:cNvSpPr>
          <p:nvPr>
            <p:ph type="title"/>
          </p:nvPr>
        </p:nvSpPr>
        <p:spPr/>
        <p:txBody>
          <a:bodyPr/>
          <a:lstStyle/>
          <a:p>
            <a:pPr algn="ctr"/>
            <a:r>
              <a:rPr lang="fr-FR" dirty="0"/>
              <a:t>Quels enjeux pour la gouvernance?</a:t>
            </a:r>
          </a:p>
        </p:txBody>
      </p:sp>
      <p:sp>
        <p:nvSpPr>
          <p:cNvPr id="3" name="Espace réservé du contenu 2">
            <a:extLst>
              <a:ext uri="{FF2B5EF4-FFF2-40B4-BE49-F238E27FC236}">
                <a16:creationId xmlns:a16="http://schemas.microsoft.com/office/drawing/2014/main" id="{A241C427-79E5-4E3F-8208-07B8FDFF0A42}"/>
              </a:ext>
            </a:extLst>
          </p:cNvPr>
          <p:cNvSpPr>
            <a:spLocks noGrp="1"/>
          </p:cNvSpPr>
          <p:nvPr>
            <p:ph idx="1"/>
          </p:nvPr>
        </p:nvSpPr>
        <p:spPr/>
        <p:txBody>
          <a:bodyPr/>
          <a:lstStyle/>
          <a:p>
            <a:pPr marL="0" indent="0" algn="just">
              <a:buNone/>
            </a:pPr>
            <a:r>
              <a:rPr lang="fr-FR" b="1" dirty="0"/>
              <a:t>3) Accès à l’information: le paradoxe des fake news?</a:t>
            </a:r>
          </a:p>
          <a:p>
            <a:pPr algn="just"/>
            <a:r>
              <a:rPr lang="fr-FR" dirty="0"/>
              <a:t>la protection des citoyens en démocratie passe par l’accès à une information de qualité. Internet constitue un formidable vecteur d’accès aux savoirs, mais le paradoxe, c’est qu’aujourd’hui il est devenu l’espace privilégié de la désinformation, de la rumeur, avec le risque que demain l’évolution technologique ne rende indétectable une image truquée ou une vidéo tronquée</a:t>
            </a:r>
          </a:p>
          <a:p>
            <a:pPr algn="just"/>
            <a:r>
              <a:rPr lang="fr-FR" dirty="0"/>
              <a:t>Comment lutter contre les fake news en particulier lors des campagnes électorales?</a:t>
            </a:r>
          </a:p>
        </p:txBody>
      </p:sp>
    </p:spTree>
    <p:extLst>
      <p:ext uri="{BB962C8B-B14F-4D97-AF65-F5344CB8AC3E}">
        <p14:creationId xmlns:p14="http://schemas.microsoft.com/office/powerpoint/2010/main" val="670050443"/>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1946</TotalTime>
  <Words>616</Words>
  <Application>Microsoft Office PowerPoint</Application>
  <PresentationFormat>Grand écran</PresentationFormat>
  <Paragraphs>56</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Arial</vt:lpstr>
      <vt:lpstr>Century Gothic</vt:lpstr>
      <vt:lpstr>Wingdings 3</vt:lpstr>
      <vt:lpstr>Brin</vt:lpstr>
      <vt:lpstr>6e édition du Forum national sur la gouvernance de l’internet</vt:lpstr>
      <vt:lpstr>Plan de la présentation</vt:lpstr>
      <vt:lpstr>Une quatrième révolution industrielle est-elle en cours?</vt:lpstr>
      <vt:lpstr>12 technologies émergentes</vt:lpstr>
      <vt:lpstr>Focus sur l’IA</vt:lpstr>
      <vt:lpstr>GAFAM et BAT</vt:lpstr>
      <vt:lpstr>Quels enjeux pour la gouvernance?</vt:lpstr>
      <vt:lpstr>Quels enjeux pour la gouvernance?</vt:lpstr>
      <vt:lpstr>Quels enjeux pour la gouvernance?</vt:lpstr>
      <vt:lpstr>Quels enjeux pour la gouvernance?</vt:lpstr>
      <vt:lpstr>Quels enjeux pour la gouvernance?</vt:lpstr>
      <vt:lpstr>Quels enjeux pour la gouvernance?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11</cp:revision>
  <dcterms:created xsi:type="dcterms:W3CDTF">2018-11-22T23:39:52Z</dcterms:created>
  <dcterms:modified xsi:type="dcterms:W3CDTF">2018-11-24T08:06:32Z</dcterms:modified>
</cp:coreProperties>
</file>