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60" r:id="rId5"/>
    <p:sldId id="261" r:id="rId6"/>
    <p:sldId id="262" r:id="rId7"/>
    <p:sldId id="268" r:id="rId8"/>
    <p:sldId id="263" r:id="rId9"/>
    <p:sldId id="264" r:id="rId10"/>
    <p:sldId id="273" r:id="rId11"/>
    <p:sldId id="265" r:id="rId12"/>
    <p:sldId id="266" r:id="rId13"/>
    <p:sldId id="289" r:id="rId14"/>
    <p:sldId id="279" r:id="rId15"/>
    <p:sldId id="288" r:id="rId16"/>
    <p:sldId id="267" r:id="rId17"/>
    <p:sldId id="270" r:id="rId18"/>
    <p:sldId id="285" r:id="rId19"/>
    <p:sldId id="269" r:id="rId20"/>
    <p:sldId id="280" r:id="rId21"/>
    <p:sldId id="281" r:id="rId22"/>
    <p:sldId id="282" r:id="rId23"/>
    <p:sldId id="283" r:id="rId24"/>
    <p:sldId id="284" r:id="rId25"/>
    <p:sldId id="258" r:id="rId26"/>
    <p:sldId id="272" r:id="rId27"/>
    <p:sldId id="275" r:id="rId28"/>
    <p:sldId id="286" r:id="rId29"/>
    <p:sldId id="312" r:id="rId3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5F2406-B7F6-4008-9B25-35B57C5BEB6B}" type="doc">
      <dgm:prSet loTypeId="urn:microsoft.com/office/officeart/2008/layout/VerticalCurvedList" loCatId="list" qsTypeId="urn:microsoft.com/office/officeart/2005/8/quickstyle/3d1" qsCatId="3D" csTypeId="urn:microsoft.com/office/officeart/2005/8/colors/accent0_1" csCatId="mainScheme" phldr="1"/>
      <dgm:spPr/>
      <dgm:t>
        <a:bodyPr/>
        <a:lstStyle/>
        <a:p>
          <a:endParaRPr lang="fr-FR"/>
        </a:p>
      </dgm:t>
    </dgm:pt>
    <dgm:pt modelId="{1406BDAC-A07D-4460-A47E-B927F4FF8FC1}">
      <dgm:prSet phldrT="[Texte]" custT="1"/>
      <dgm:spPr>
        <a:solidFill>
          <a:srgbClr val="009900"/>
        </a:solidFill>
      </dgm:spPr>
      <dgm:t>
        <a:bodyPr/>
        <a:lstStyle/>
        <a:p>
          <a:r>
            <a:rPr lang="fr-FR"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 QUELQUES </a:t>
          </a:r>
          <a:r>
            <a:rPr kumimoji="0" lang="fr-FR" sz="2400" b="1" i="0" u="none" strike="noStrike"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CONCEPTS CLES </a:t>
          </a:r>
          <a:endParaRPr lang="fr-FR"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76320E75-D941-495B-B490-F8A6304E63AC}" type="parTrans" cxnId="{258B9CF8-007E-43D7-B660-977EF05F56EA}">
      <dgm:prSet/>
      <dgm:spPr/>
      <dgm:t>
        <a:bodyPr/>
        <a:lstStyle/>
        <a:p>
          <a:endParaRPr lang="fr-FR" sz="2000"/>
        </a:p>
      </dgm:t>
    </dgm:pt>
    <dgm:pt modelId="{1A093098-E669-4978-9701-4397CA1662EC}" type="sibTrans" cxnId="{258B9CF8-007E-43D7-B660-977EF05F56EA}">
      <dgm:prSet/>
      <dgm:spPr/>
      <dgm:t>
        <a:bodyPr/>
        <a:lstStyle/>
        <a:p>
          <a:endParaRPr lang="fr-FR" sz="2000"/>
        </a:p>
      </dgm:t>
    </dgm:pt>
    <dgm:pt modelId="{55A2345A-90F2-4449-B5D8-504FFA48BA6C}">
      <dgm:prSet phldrT="[Texte]" custT="1"/>
      <dgm:spPr>
        <a:solidFill>
          <a:srgbClr val="CC0066"/>
        </a:solidFill>
      </dgm:spPr>
      <dgm:t>
        <a:bodyPr/>
        <a:lstStyle/>
        <a:p>
          <a:r>
            <a:rPr lang="fr-FR"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II. ENJEUX ET USAGE DES RESEAUX SOCIAUX</a:t>
          </a:r>
        </a:p>
      </dgm:t>
    </dgm:pt>
    <dgm:pt modelId="{BD03F3D8-D2B6-4870-AE46-5F7B16B689E4}" type="parTrans" cxnId="{1A71001E-AD40-4E0D-9A33-C5AD80EAFEE7}">
      <dgm:prSet/>
      <dgm:spPr/>
      <dgm:t>
        <a:bodyPr/>
        <a:lstStyle/>
        <a:p>
          <a:endParaRPr lang="fr-FR" sz="2000"/>
        </a:p>
      </dgm:t>
    </dgm:pt>
    <dgm:pt modelId="{DBFBD7B0-11CA-486F-838B-16B1E61E51E0}" type="sibTrans" cxnId="{1A71001E-AD40-4E0D-9A33-C5AD80EAFEE7}">
      <dgm:prSet/>
      <dgm:spPr/>
      <dgm:t>
        <a:bodyPr/>
        <a:lstStyle/>
        <a:p>
          <a:endParaRPr lang="fr-FR" sz="2000"/>
        </a:p>
      </dgm:t>
    </dgm:pt>
    <dgm:pt modelId="{7CE21F18-FE82-4C7A-BFB6-A0BA6EF5138F}">
      <dgm:prSet phldrT="[Texte]" custT="1"/>
      <dgm:spPr>
        <a:solidFill>
          <a:srgbClr val="0033CC"/>
        </a:solidFill>
      </dgm:spPr>
      <dgm:t>
        <a:bodyPr/>
        <a:lstStyle/>
        <a:p>
          <a:r>
            <a:rPr lang="fr-FR" sz="2400" b="1" dirty="0">
              <a:solidFill>
                <a:schemeClr val="bg1"/>
              </a:solidFill>
              <a:effectLst/>
              <a:latin typeface="Times New Roman" pitchFamily="18" charset="0"/>
              <a:cs typeface="Times New Roman" pitchFamily="18" charset="0"/>
            </a:rPr>
            <a:t>IIII.  </a:t>
          </a:r>
          <a:r>
            <a:rPr lang="fr-FR"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REGIME JURIDIQUE APPLICABLE AUX R S</a:t>
          </a:r>
          <a:endParaRPr lang="fr-FR" sz="2400" b="1" dirty="0">
            <a:solidFill>
              <a:schemeClr val="bg1"/>
            </a:solidFill>
            <a:effectLst/>
            <a:latin typeface="Times New Roman" pitchFamily="18" charset="0"/>
            <a:cs typeface="Times New Roman" pitchFamily="18" charset="0"/>
          </a:endParaRPr>
        </a:p>
      </dgm:t>
    </dgm:pt>
    <dgm:pt modelId="{297475EE-D2D8-49AE-A06C-E0EA896AC07C}" type="parTrans" cxnId="{020FDF7E-0056-4305-82FF-CA3133A6738C}">
      <dgm:prSet/>
      <dgm:spPr/>
      <dgm:t>
        <a:bodyPr/>
        <a:lstStyle/>
        <a:p>
          <a:endParaRPr lang="fr-FR" sz="2000"/>
        </a:p>
      </dgm:t>
    </dgm:pt>
    <dgm:pt modelId="{0147C17C-86C2-44C0-B7A3-D1C978B23BFC}" type="sibTrans" cxnId="{020FDF7E-0056-4305-82FF-CA3133A6738C}">
      <dgm:prSet/>
      <dgm:spPr/>
      <dgm:t>
        <a:bodyPr/>
        <a:lstStyle/>
        <a:p>
          <a:endParaRPr lang="fr-FR" sz="2000"/>
        </a:p>
      </dgm:t>
    </dgm:pt>
    <dgm:pt modelId="{EDCC50CF-421A-4198-8A3A-2D08854F20BD}">
      <dgm:prSet custT="1"/>
      <dgm:spPr/>
      <dgm:t>
        <a:bodyPr/>
        <a:lstStyle/>
        <a:p>
          <a:r>
            <a:rPr lang="fr-FR" sz="2000" b="1" dirty="0">
              <a:effectLst>
                <a:outerShdw blurRad="38100" dist="38100" dir="2700000" algn="tl">
                  <a:srgbClr val="000000">
                    <a:alpha val="43137"/>
                  </a:srgbClr>
                </a:outerShdw>
              </a:effectLst>
              <a:latin typeface="Times New Roman" pitchFamily="18" charset="0"/>
              <a:cs typeface="Times New Roman" pitchFamily="18" charset="0"/>
            </a:rPr>
            <a:t>IV.  </a:t>
          </a:r>
          <a:r>
            <a:rPr lang="fr-FR" sz="2000" b="1" dirty="0">
              <a:ln w="11430"/>
              <a:gradFill>
                <a:gsLst>
                  <a:gs pos="0">
                    <a:schemeClr val="accent6"/>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cs typeface="Arial" charset="0"/>
            </a:rPr>
            <a:t>L’IMPERATIF DE LA PROTECTION DE LA VIE PRIVEE </a:t>
          </a:r>
          <a:endParaRPr lang="fr-FR" sz="20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gm:t>
    </dgm:pt>
    <dgm:pt modelId="{8DF9735D-758D-496B-967F-EAB428406E2A}" type="parTrans" cxnId="{A63700E1-1D65-4B18-BBA8-D1FAB8D4B203}">
      <dgm:prSet/>
      <dgm:spPr/>
      <dgm:t>
        <a:bodyPr/>
        <a:lstStyle/>
        <a:p>
          <a:endParaRPr lang="fr-FR"/>
        </a:p>
      </dgm:t>
    </dgm:pt>
    <dgm:pt modelId="{87405E9A-FCE1-4943-86A2-6D15D26FF0F6}" type="sibTrans" cxnId="{A63700E1-1D65-4B18-BBA8-D1FAB8D4B203}">
      <dgm:prSet/>
      <dgm:spPr/>
      <dgm:t>
        <a:bodyPr/>
        <a:lstStyle/>
        <a:p>
          <a:endParaRPr lang="fr-FR"/>
        </a:p>
      </dgm:t>
    </dgm:pt>
    <dgm:pt modelId="{F553F145-733D-448A-9DE8-9A99AB3AC26B}" type="pres">
      <dgm:prSet presAssocID="{455F2406-B7F6-4008-9B25-35B57C5BEB6B}" presName="Name0" presStyleCnt="0">
        <dgm:presLayoutVars>
          <dgm:chMax val="7"/>
          <dgm:chPref val="7"/>
          <dgm:dir/>
        </dgm:presLayoutVars>
      </dgm:prSet>
      <dgm:spPr/>
    </dgm:pt>
    <dgm:pt modelId="{D18725C7-72A8-499C-9CF4-4A6F02BD2A2D}" type="pres">
      <dgm:prSet presAssocID="{455F2406-B7F6-4008-9B25-35B57C5BEB6B}" presName="Name1" presStyleCnt="0"/>
      <dgm:spPr/>
    </dgm:pt>
    <dgm:pt modelId="{6EF10D7C-86B2-4EDB-A2FB-08FEA70D4101}" type="pres">
      <dgm:prSet presAssocID="{455F2406-B7F6-4008-9B25-35B57C5BEB6B}" presName="cycle" presStyleCnt="0"/>
      <dgm:spPr/>
    </dgm:pt>
    <dgm:pt modelId="{FA30B4F2-4969-43DB-B17D-673F2BB7773F}" type="pres">
      <dgm:prSet presAssocID="{455F2406-B7F6-4008-9B25-35B57C5BEB6B}" presName="srcNode" presStyleLbl="node1" presStyleIdx="0" presStyleCnt="4"/>
      <dgm:spPr/>
    </dgm:pt>
    <dgm:pt modelId="{80DF76AD-8B7A-4369-872C-B4BDCEEB0061}" type="pres">
      <dgm:prSet presAssocID="{455F2406-B7F6-4008-9B25-35B57C5BEB6B}" presName="conn" presStyleLbl="parChTrans1D2" presStyleIdx="0" presStyleCnt="1" custAng="21302411" custScaleX="100561" custScaleY="104487" custLinFactNeighborX="-516" custLinFactNeighborY="3145" custRadScaleRad="849375"/>
      <dgm:spPr/>
    </dgm:pt>
    <dgm:pt modelId="{482BB719-E2EB-4AE0-A9BE-7AF15E0A4296}" type="pres">
      <dgm:prSet presAssocID="{455F2406-B7F6-4008-9B25-35B57C5BEB6B}" presName="extraNode" presStyleLbl="node1" presStyleIdx="0" presStyleCnt="4"/>
      <dgm:spPr/>
    </dgm:pt>
    <dgm:pt modelId="{A8756107-1668-450A-B268-3B9D1B5E2867}" type="pres">
      <dgm:prSet presAssocID="{455F2406-B7F6-4008-9B25-35B57C5BEB6B}" presName="dstNode" presStyleLbl="node1" presStyleIdx="0" presStyleCnt="4"/>
      <dgm:spPr/>
    </dgm:pt>
    <dgm:pt modelId="{24E36C35-87B4-44DF-B6F4-8DA30214DAC3}" type="pres">
      <dgm:prSet presAssocID="{1406BDAC-A07D-4460-A47E-B927F4FF8FC1}" presName="text_1" presStyleLbl="node1" presStyleIdx="0" presStyleCnt="4" custScaleX="101913" custScaleY="98494" custLinFactNeighborX="-160" custLinFactNeighborY="-19643">
        <dgm:presLayoutVars>
          <dgm:bulletEnabled val="1"/>
        </dgm:presLayoutVars>
      </dgm:prSet>
      <dgm:spPr/>
    </dgm:pt>
    <dgm:pt modelId="{87935F0B-FB20-4B60-A2C7-E33C51FBFE36}" type="pres">
      <dgm:prSet presAssocID="{1406BDAC-A07D-4460-A47E-B927F4FF8FC1}" presName="accent_1" presStyleCnt="0"/>
      <dgm:spPr/>
    </dgm:pt>
    <dgm:pt modelId="{2F30AFBB-10E2-4A61-A2EC-E99D9C1EA4E2}" type="pres">
      <dgm:prSet presAssocID="{1406BDAC-A07D-4460-A47E-B927F4FF8FC1}" presName="accentRepeatNode" presStyleLbl="solidFgAcc1" presStyleIdx="0" presStyleCnt="4" custLinFactNeighborX="-8571" custLinFactNeighborY="-21429"/>
      <dgm:spPr/>
    </dgm:pt>
    <dgm:pt modelId="{14C9FC5F-95BB-4383-BA63-06922F98AD8E}" type="pres">
      <dgm:prSet presAssocID="{55A2345A-90F2-4449-B5D8-504FFA48BA6C}" presName="text_2" presStyleLbl="node1" presStyleIdx="1" presStyleCnt="4" custLinFactNeighborX="451" custLinFactNeighborY="-20454">
        <dgm:presLayoutVars>
          <dgm:bulletEnabled val="1"/>
        </dgm:presLayoutVars>
      </dgm:prSet>
      <dgm:spPr/>
    </dgm:pt>
    <dgm:pt modelId="{257CD5C2-C696-40A3-9236-9A802310E603}" type="pres">
      <dgm:prSet presAssocID="{55A2345A-90F2-4449-B5D8-504FFA48BA6C}" presName="accent_2" presStyleCnt="0"/>
      <dgm:spPr/>
    </dgm:pt>
    <dgm:pt modelId="{806BF22F-40F7-47E9-A3E3-AA5BACE29D02}" type="pres">
      <dgm:prSet presAssocID="{55A2345A-90F2-4449-B5D8-504FFA48BA6C}" presName="accentRepeatNode" presStyleLbl="solidFgAcc1" presStyleIdx="1" presStyleCnt="4" custLinFactNeighborY="-17143"/>
      <dgm:spPr/>
    </dgm:pt>
    <dgm:pt modelId="{5B46F5C3-0755-42E5-9EAC-D817A03E4E06}" type="pres">
      <dgm:prSet presAssocID="{7CE21F18-FE82-4C7A-BFB6-A0BA6EF5138F}" presName="text_3" presStyleLbl="node1" presStyleIdx="2" presStyleCnt="4" custScaleX="106301" custScaleY="94364" custLinFactNeighborX="2912" custLinFactNeighborY="-27162">
        <dgm:presLayoutVars>
          <dgm:bulletEnabled val="1"/>
        </dgm:presLayoutVars>
      </dgm:prSet>
      <dgm:spPr/>
    </dgm:pt>
    <dgm:pt modelId="{A7BAF348-53E8-497E-8D33-C02F43F5C323}" type="pres">
      <dgm:prSet presAssocID="{7CE21F18-FE82-4C7A-BFB6-A0BA6EF5138F}" presName="accent_3" presStyleCnt="0"/>
      <dgm:spPr/>
    </dgm:pt>
    <dgm:pt modelId="{8868B3B7-52C5-44E3-B672-34209950372B}" type="pres">
      <dgm:prSet presAssocID="{7CE21F18-FE82-4C7A-BFB6-A0BA6EF5138F}" presName="accentRepeatNode" presStyleLbl="solidFgAcc1" presStyleIdx="2" presStyleCnt="4" custScaleX="88817" custScaleY="98474" custLinFactNeighborX="4286" custLinFactNeighborY="-15714"/>
      <dgm:spPr/>
    </dgm:pt>
    <dgm:pt modelId="{563B0812-79F2-4C11-A606-E85BBB58EEAF}" type="pres">
      <dgm:prSet presAssocID="{EDCC50CF-421A-4198-8A3A-2D08854F20BD}" presName="text_4" presStyleLbl="node1" presStyleIdx="3" presStyleCnt="4">
        <dgm:presLayoutVars>
          <dgm:bulletEnabled val="1"/>
        </dgm:presLayoutVars>
      </dgm:prSet>
      <dgm:spPr/>
    </dgm:pt>
    <dgm:pt modelId="{048C500E-7A3C-46F4-A147-708AC2082148}" type="pres">
      <dgm:prSet presAssocID="{EDCC50CF-421A-4198-8A3A-2D08854F20BD}" presName="accent_4" presStyleCnt="0"/>
      <dgm:spPr/>
    </dgm:pt>
    <dgm:pt modelId="{F3EC4C37-B35D-4793-84D1-04BE8342B164}" type="pres">
      <dgm:prSet presAssocID="{EDCC50CF-421A-4198-8A3A-2D08854F20BD}" presName="accentRepeatNode" presStyleLbl="solidFgAcc1" presStyleIdx="3" presStyleCnt="4"/>
      <dgm:spPr/>
    </dgm:pt>
  </dgm:ptLst>
  <dgm:cxnLst>
    <dgm:cxn modelId="{E8994117-C8C1-42A3-9E04-B0FEFB372903}" type="presOf" srcId="{55A2345A-90F2-4449-B5D8-504FFA48BA6C}" destId="{14C9FC5F-95BB-4383-BA63-06922F98AD8E}" srcOrd="0" destOrd="0" presId="urn:microsoft.com/office/officeart/2008/layout/VerticalCurvedList"/>
    <dgm:cxn modelId="{1A71001E-AD40-4E0D-9A33-C5AD80EAFEE7}" srcId="{455F2406-B7F6-4008-9B25-35B57C5BEB6B}" destId="{55A2345A-90F2-4449-B5D8-504FFA48BA6C}" srcOrd="1" destOrd="0" parTransId="{BD03F3D8-D2B6-4870-AE46-5F7B16B689E4}" sibTransId="{DBFBD7B0-11CA-486F-838B-16B1E61E51E0}"/>
    <dgm:cxn modelId="{C7542151-1401-43F9-9C9F-CA939DA1BE21}" type="presOf" srcId="{EDCC50CF-421A-4198-8A3A-2D08854F20BD}" destId="{563B0812-79F2-4C11-A606-E85BBB58EEAF}" srcOrd="0" destOrd="0" presId="urn:microsoft.com/office/officeart/2008/layout/VerticalCurvedList"/>
    <dgm:cxn modelId="{1F6AAD77-8BD6-4BF7-8E16-4365897221DD}" type="presOf" srcId="{7CE21F18-FE82-4C7A-BFB6-A0BA6EF5138F}" destId="{5B46F5C3-0755-42E5-9EAC-D817A03E4E06}" srcOrd="0" destOrd="0" presId="urn:microsoft.com/office/officeart/2008/layout/VerticalCurvedList"/>
    <dgm:cxn modelId="{020FDF7E-0056-4305-82FF-CA3133A6738C}" srcId="{455F2406-B7F6-4008-9B25-35B57C5BEB6B}" destId="{7CE21F18-FE82-4C7A-BFB6-A0BA6EF5138F}" srcOrd="2" destOrd="0" parTransId="{297475EE-D2D8-49AE-A06C-E0EA896AC07C}" sibTransId="{0147C17C-86C2-44C0-B7A3-D1C978B23BFC}"/>
    <dgm:cxn modelId="{15F744A3-2BDB-4213-B533-E5292557DEBB}" type="presOf" srcId="{455F2406-B7F6-4008-9B25-35B57C5BEB6B}" destId="{F553F145-733D-448A-9DE8-9A99AB3AC26B}" srcOrd="0" destOrd="0" presId="urn:microsoft.com/office/officeart/2008/layout/VerticalCurvedList"/>
    <dgm:cxn modelId="{21F3DAA8-DAB2-4EC9-B3BA-C1E574D3C779}" type="presOf" srcId="{1A093098-E669-4978-9701-4397CA1662EC}" destId="{80DF76AD-8B7A-4369-872C-B4BDCEEB0061}" srcOrd="0" destOrd="0" presId="urn:microsoft.com/office/officeart/2008/layout/VerticalCurvedList"/>
    <dgm:cxn modelId="{A63700E1-1D65-4B18-BBA8-D1FAB8D4B203}" srcId="{455F2406-B7F6-4008-9B25-35B57C5BEB6B}" destId="{EDCC50CF-421A-4198-8A3A-2D08854F20BD}" srcOrd="3" destOrd="0" parTransId="{8DF9735D-758D-496B-967F-EAB428406E2A}" sibTransId="{87405E9A-FCE1-4943-86A2-6D15D26FF0F6}"/>
    <dgm:cxn modelId="{258B9CF8-007E-43D7-B660-977EF05F56EA}" srcId="{455F2406-B7F6-4008-9B25-35B57C5BEB6B}" destId="{1406BDAC-A07D-4460-A47E-B927F4FF8FC1}" srcOrd="0" destOrd="0" parTransId="{76320E75-D941-495B-B490-F8A6304E63AC}" sibTransId="{1A093098-E669-4978-9701-4397CA1662EC}"/>
    <dgm:cxn modelId="{965604F9-CC0F-467C-91E4-400D87358A30}" type="presOf" srcId="{1406BDAC-A07D-4460-A47E-B927F4FF8FC1}" destId="{24E36C35-87B4-44DF-B6F4-8DA30214DAC3}" srcOrd="0" destOrd="0" presId="urn:microsoft.com/office/officeart/2008/layout/VerticalCurvedList"/>
    <dgm:cxn modelId="{E12A1D74-8B50-46E7-B2C1-47D08CDB2B9B}" type="presParOf" srcId="{F553F145-733D-448A-9DE8-9A99AB3AC26B}" destId="{D18725C7-72A8-499C-9CF4-4A6F02BD2A2D}" srcOrd="0" destOrd="0" presId="urn:microsoft.com/office/officeart/2008/layout/VerticalCurvedList"/>
    <dgm:cxn modelId="{42081869-A244-46A9-AF7A-184E7ABFA983}" type="presParOf" srcId="{D18725C7-72A8-499C-9CF4-4A6F02BD2A2D}" destId="{6EF10D7C-86B2-4EDB-A2FB-08FEA70D4101}" srcOrd="0" destOrd="0" presId="urn:microsoft.com/office/officeart/2008/layout/VerticalCurvedList"/>
    <dgm:cxn modelId="{2461D3EF-7F08-44DF-BA4E-B8A473037E72}" type="presParOf" srcId="{6EF10D7C-86B2-4EDB-A2FB-08FEA70D4101}" destId="{FA30B4F2-4969-43DB-B17D-673F2BB7773F}" srcOrd="0" destOrd="0" presId="urn:microsoft.com/office/officeart/2008/layout/VerticalCurvedList"/>
    <dgm:cxn modelId="{8827900B-094B-497B-8AAF-E536F367816C}" type="presParOf" srcId="{6EF10D7C-86B2-4EDB-A2FB-08FEA70D4101}" destId="{80DF76AD-8B7A-4369-872C-B4BDCEEB0061}" srcOrd="1" destOrd="0" presId="urn:microsoft.com/office/officeart/2008/layout/VerticalCurvedList"/>
    <dgm:cxn modelId="{9F3BECD3-F110-446B-B447-E939715EEC05}" type="presParOf" srcId="{6EF10D7C-86B2-4EDB-A2FB-08FEA70D4101}" destId="{482BB719-E2EB-4AE0-A9BE-7AF15E0A4296}" srcOrd="2" destOrd="0" presId="urn:microsoft.com/office/officeart/2008/layout/VerticalCurvedList"/>
    <dgm:cxn modelId="{FA1BB905-2DF3-4332-92EA-1E6836C648B9}" type="presParOf" srcId="{6EF10D7C-86B2-4EDB-A2FB-08FEA70D4101}" destId="{A8756107-1668-450A-B268-3B9D1B5E2867}" srcOrd="3" destOrd="0" presId="urn:microsoft.com/office/officeart/2008/layout/VerticalCurvedList"/>
    <dgm:cxn modelId="{0736F369-0834-4EB6-8AF9-D44786A3A66D}" type="presParOf" srcId="{D18725C7-72A8-499C-9CF4-4A6F02BD2A2D}" destId="{24E36C35-87B4-44DF-B6F4-8DA30214DAC3}" srcOrd="1" destOrd="0" presId="urn:microsoft.com/office/officeart/2008/layout/VerticalCurvedList"/>
    <dgm:cxn modelId="{07089837-1C3E-4D67-84BD-229EE9511E25}" type="presParOf" srcId="{D18725C7-72A8-499C-9CF4-4A6F02BD2A2D}" destId="{87935F0B-FB20-4B60-A2C7-E33C51FBFE36}" srcOrd="2" destOrd="0" presId="urn:microsoft.com/office/officeart/2008/layout/VerticalCurvedList"/>
    <dgm:cxn modelId="{AF6F9EED-87FB-483F-B9E7-1062A40B99D4}" type="presParOf" srcId="{87935F0B-FB20-4B60-A2C7-E33C51FBFE36}" destId="{2F30AFBB-10E2-4A61-A2EC-E99D9C1EA4E2}" srcOrd="0" destOrd="0" presId="urn:microsoft.com/office/officeart/2008/layout/VerticalCurvedList"/>
    <dgm:cxn modelId="{1780EE04-4E8D-48B4-9067-51E3E1A7B51B}" type="presParOf" srcId="{D18725C7-72A8-499C-9CF4-4A6F02BD2A2D}" destId="{14C9FC5F-95BB-4383-BA63-06922F98AD8E}" srcOrd="3" destOrd="0" presId="urn:microsoft.com/office/officeart/2008/layout/VerticalCurvedList"/>
    <dgm:cxn modelId="{CEFC2052-8C5C-4E18-BFF6-1CD0F1AA07A3}" type="presParOf" srcId="{D18725C7-72A8-499C-9CF4-4A6F02BD2A2D}" destId="{257CD5C2-C696-40A3-9236-9A802310E603}" srcOrd="4" destOrd="0" presId="urn:microsoft.com/office/officeart/2008/layout/VerticalCurvedList"/>
    <dgm:cxn modelId="{89174AC0-2AA2-44A0-8C9B-13851FBFB4F1}" type="presParOf" srcId="{257CD5C2-C696-40A3-9236-9A802310E603}" destId="{806BF22F-40F7-47E9-A3E3-AA5BACE29D02}" srcOrd="0" destOrd="0" presId="urn:microsoft.com/office/officeart/2008/layout/VerticalCurvedList"/>
    <dgm:cxn modelId="{0F1979B4-E03B-41F4-AE67-9731EF27FDBF}" type="presParOf" srcId="{D18725C7-72A8-499C-9CF4-4A6F02BD2A2D}" destId="{5B46F5C3-0755-42E5-9EAC-D817A03E4E06}" srcOrd="5" destOrd="0" presId="urn:microsoft.com/office/officeart/2008/layout/VerticalCurvedList"/>
    <dgm:cxn modelId="{38FE82BF-D333-45F2-92A2-DC5304C4929F}" type="presParOf" srcId="{D18725C7-72A8-499C-9CF4-4A6F02BD2A2D}" destId="{A7BAF348-53E8-497E-8D33-C02F43F5C323}" srcOrd="6" destOrd="0" presId="urn:microsoft.com/office/officeart/2008/layout/VerticalCurvedList"/>
    <dgm:cxn modelId="{F55BB6B4-1A62-4A47-A463-F0A0B6CFBD8B}" type="presParOf" srcId="{A7BAF348-53E8-497E-8D33-C02F43F5C323}" destId="{8868B3B7-52C5-44E3-B672-34209950372B}" srcOrd="0" destOrd="0" presId="urn:microsoft.com/office/officeart/2008/layout/VerticalCurvedList"/>
    <dgm:cxn modelId="{B7DDAE9D-71C3-4619-A802-4911D78823B4}" type="presParOf" srcId="{D18725C7-72A8-499C-9CF4-4A6F02BD2A2D}" destId="{563B0812-79F2-4C11-A606-E85BBB58EEAF}" srcOrd="7" destOrd="0" presId="urn:microsoft.com/office/officeart/2008/layout/VerticalCurvedList"/>
    <dgm:cxn modelId="{05B2044E-0478-417F-9BB8-EB43147E74A3}" type="presParOf" srcId="{D18725C7-72A8-499C-9CF4-4A6F02BD2A2D}" destId="{048C500E-7A3C-46F4-A147-708AC2082148}" srcOrd="8" destOrd="0" presId="urn:microsoft.com/office/officeart/2008/layout/VerticalCurvedList"/>
    <dgm:cxn modelId="{CF3B241E-511F-4E05-9F38-95545ED378B6}" type="presParOf" srcId="{048C500E-7A3C-46F4-A147-708AC2082148}" destId="{F3EC4C37-B35D-4793-84D1-04BE8342B164}"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F76AD-8B7A-4369-872C-B4BDCEEB0061}">
      <dsp:nvSpPr>
        <dsp:cNvPr id="0" name=""/>
        <dsp:cNvSpPr/>
      </dsp:nvSpPr>
      <dsp:spPr>
        <a:xfrm rot="21302411">
          <a:off x="-5149662" y="-713453"/>
          <a:ext cx="5997041" cy="6231171"/>
        </a:xfrm>
        <a:prstGeom prst="blockArc">
          <a:avLst>
            <a:gd name="adj1" fmla="val 18900000"/>
            <a:gd name="adj2" fmla="val 2700000"/>
            <a:gd name="adj3" fmla="val 362"/>
          </a:avLst>
        </a:prstGeom>
        <a:noFill/>
        <a:ln w="12700" cap="flat" cmpd="sng" algn="ctr">
          <a:solidFill>
            <a:schemeClr val="dk1">
              <a:shade val="60000"/>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4E36C35-87B4-44DF-B6F4-8DA30214DAC3}">
      <dsp:nvSpPr>
        <dsp:cNvPr id="0" name=""/>
        <dsp:cNvSpPr/>
      </dsp:nvSpPr>
      <dsp:spPr>
        <a:xfrm>
          <a:off x="281904" y="211800"/>
          <a:ext cx="8515460" cy="671119"/>
        </a:xfrm>
        <a:prstGeom prst="rect">
          <a:avLst/>
        </a:prstGeom>
        <a:solidFill>
          <a:srgbClr val="009900"/>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084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 QUELQUES </a:t>
          </a:r>
          <a:r>
            <a:rPr kumimoji="0" lang="fr-FR"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CONCEPTS CLES </a:t>
          </a:r>
          <a:endPar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281904" y="211800"/>
        <a:ext cx="8515460" cy="671119"/>
      </dsp:txXfrm>
    </dsp:sp>
    <dsp:sp modelId="{2F30AFBB-10E2-4A61-A2EC-E99D9C1EA4E2}">
      <dsp:nvSpPr>
        <dsp:cNvPr id="0" name=""/>
        <dsp:cNvSpPr/>
      </dsp:nvSpPr>
      <dsp:spPr>
        <a:xfrm>
          <a:off x="-50668" y="72824"/>
          <a:ext cx="851726" cy="851726"/>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14C9FC5F-95BB-4383-BA63-06922F98AD8E}">
      <dsp:nvSpPr>
        <dsp:cNvPr id="0" name=""/>
        <dsp:cNvSpPr/>
      </dsp:nvSpPr>
      <dsp:spPr>
        <a:xfrm>
          <a:off x="801768" y="1223392"/>
          <a:ext cx="7964966" cy="681381"/>
        </a:xfrm>
        <a:prstGeom prst="rect">
          <a:avLst/>
        </a:prstGeom>
        <a:solidFill>
          <a:srgbClr val="CC006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084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II. ENJEUX ET USAGE DES RESEAUX SOCIAUX</a:t>
          </a:r>
        </a:p>
      </dsp:txBody>
      <dsp:txXfrm>
        <a:off x="801768" y="1223392"/>
        <a:ext cx="7964966" cy="681381"/>
      </dsp:txXfrm>
    </dsp:sp>
    <dsp:sp modelId="{806BF22F-40F7-47E9-A3E3-AA5BACE29D02}">
      <dsp:nvSpPr>
        <dsp:cNvPr id="0" name=""/>
        <dsp:cNvSpPr/>
      </dsp:nvSpPr>
      <dsp:spPr>
        <a:xfrm>
          <a:off x="339983" y="1131578"/>
          <a:ext cx="851726" cy="851726"/>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B46F5C3-0755-42E5-9EAC-D817A03E4E06}">
      <dsp:nvSpPr>
        <dsp:cNvPr id="0" name=""/>
        <dsp:cNvSpPr/>
      </dsp:nvSpPr>
      <dsp:spPr>
        <a:xfrm>
          <a:off x="514910" y="2219136"/>
          <a:ext cx="8466838" cy="642978"/>
        </a:xfrm>
        <a:prstGeom prst="rect">
          <a:avLst/>
        </a:prstGeom>
        <a:solidFill>
          <a:srgbClr val="0033CC"/>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0846" tIns="60960" rIns="60960" bIns="60960" numCol="1" spcCol="1270" anchor="ctr" anchorCtr="0">
          <a:noAutofit/>
        </a:bodyPr>
        <a:lstStyle/>
        <a:p>
          <a:pPr marL="0" lvl="0" indent="0" algn="l" defTabSz="1066800">
            <a:lnSpc>
              <a:spcPct val="90000"/>
            </a:lnSpc>
            <a:spcBef>
              <a:spcPct val="0"/>
            </a:spcBef>
            <a:spcAft>
              <a:spcPct val="35000"/>
            </a:spcAft>
            <a:buNone/>
          </a:pPr>
          <a:r>
            <a:rPr lang="fr-FR" sz="2400" b="1" kern="1200" dirty="0">
              <a:solidFill>
                <a:schemeClr val="bg1"/>
              </a:solidFill>
              <a:effectLst/>
              <a:latin typeface="Times New Roman" pitchFamily="18" charset="0"/>
              <a:cs typeface="Times New Roman" pitchFamily="18" charset="0"/>
            </a:rPr>
            <a:t>IIII.  </a:t>
          </a: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REGIME JURIDIQUE APPLICABLE AUX R S</a:t>
          </a:r>
          <a:endParaRPr lang="fr-FR" sz="2400" b="1" kern="1200" dirty="0">
            <a:solidFill>
              <a:schemeClr val="bg1"/>
            </a:solidFill>
            <a:effectLst/>
            <a:latin typeface="Times New Roman" pitchFamily="18" charset="0"/>
            <a:cs typeface="Times New Roman" pitchFamily="18" charset="0"/>
          </a:endParaRPr>
        </a:p>
      </dsp:txBody>
      <dsp:txXfrm>
        <a:off x="514910" y="2219136"/>
        <a:ext cx="8466838" cy="642978"/>
      </dsp:txXfrm>
    </dsp:sp>
    <dsp:sp modelId="{8868B3B7-52C5-44E3-B672-34209950372B}">
      <dsp:nvSpPr>
        <dsp:cNvPr id="0" name=""/>
        <dsp:cNvSpPr/>
      </dsp:nvSpPr>
      <dsp:spPr>
        <a:xfrm>
          <a:off x="424112" y="2172497"/>
          <a:ext cx="756478" cy="838729"/>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63B0812-79F2-4C11-A606-E85BBB58EEAF}">
      <dsp:nvSpPr>
        <dsp:cNvPr id="0" name=""/>
        <dsp:cNvSpPr/>
      </dsp:nvSpPr>
      <dsp:spPr>
        <a:xfrm>
          <a:off x="375195" y="3407261"/>
          <a:ext cx="8355618" cy="681381"/>
        </a:xfrm>
        <a:prstGeom prst="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40846" tIns="50800" rIns="50800" bIns="50800" numCol="1" spcCol="1270" anchor="ctr" anchorCtr="0">
          <a:noAutofit/>
        </a:bodyPr>
        <a:lstStyle/>
        <a:p>
          <a:pPr marL="0" lvl="0" indent="0" algn="l" defTabSz="889000">
            <a:lnSpc>
              <a:spcPct val="90000"/>
            </a:lnSpc>
            <a:spcBef>
              <a:spcPct val="0"/>
            </a:spcBef>
            <a:spcAft>
              <a:spcPct val="35000"/>
            </a:spcAft>
            <a:buNone/>
          </a:pPr>
          <a:r>
            <a:rPr lang="fr-FR" sz="2000" b="1" kern="1200" dirty="0">
              <a:effectLst>
                <a:outerShdw blurRad="38100" dist="38100" dir="2700000" algn="tl">
                  <a:srgbClr val="000000">
                    <a:alpha val="43137"/>
                  </a:srgbClr>
                </a:outerShdw>
              </a:effectLst>
              <a:latin typeface="Times New Roman" pitchFamily="18" charset="0"/>
              <a:cs typeface="Times New Roman" pitchFamily="18" charset="0"/>
            </a:rPr>
            <a:t>IV.  </a:t>
          </a:r>
          <a:r>
            <a:rPr lang="fr-FR" sz="2000" b="1" kern="1200" dirty="0">
              <a:ln w="11430"/>
              <a:gradFill>
                <a:gsLst>
                  <a:gs pos="0">
                    <a:schemeClr val="accent6"/>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cs typeface="Arial" charset="0"/>
            </a:rPr>
            <a:t>L’IMPERATIF DE LA PROTECTION DE LA VIE PRIVEE </a:t>
          </a:r>
          <a:endParaRPr lang="fr-FR" sz="2000" b="1" kern="1200"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dsp:txBody>
      <dsp:txXfrm>
        <a:off x="375195" y="3407261"/>
        <a:ext cx="8355618" cy="681381"/>
      </dsp:txXfrm>
    </dsp:sp>
    <dsp:sp modelId="{F3EC4C37-B35D-4793-84D1-04BE8342B164}">
      <dsp:nvSpPr>
        <dsp:cNvPr id="0" name=""/>
        <dsp:cNvSpPr/>
      </dsp:nvSpPr>
      <dsp:spPr>
        <a:xfrm>
          <a:off x="-50668" y="3322088"/>
          <a:ext cx="851726" cy="851726"/>
        </a:xfrm>
        <a:prstGeom prst="ellipse">
          <a:avLst/>
        </a:prstGeom>
        <a:solidFill>
          <a:schemeClr val="lt1">
            <a:hueOff val="0"/>
            <a:satOff val="0"/>
            <a:lumOff val="0"/>
            <a:alphaOff val="0"/>
          </a:schemeClr>
        </a:solidFill>
        <a:ln w="6350" cap="flat" cmpd="sng" algn="ctr">
          <a:solidFill>
            <a:schemeClr val="dk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F1765811-6886-4B5E-9809-7A7A9C2D74C8}" type="datetimeFigureOut">
              <a:rPr lang="fr-FR" smtClean="0"/>
              <a:t>28/11/2018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07DF6B-26B8-4A0C-9460-6CFD0755BCB9}" type="slidenum">
              <a:rPr lang="fr-FR" smtClean="0"/>
              <a:t>‹N°›</a:t>
            </a:fld>
            <a:endParaRPr lang="fr-FR"/>
          </a:p>
        </p:txBody>
      </p:sp>
    </p:spTree>
    <p:extLst>
      <p:ext uri="{BB962C8B-B14F-4D97-AF65-F5344CB8AC3E}">
        <p14:creationId xmlns:p14="http://schemas.microsoft.com/office/powerpoint/2010/main" val="4030172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1765811-6886-4B5E-9809-7A7A9C2D74C8}" type="datetimeFigureOut">
              <a:rPr lang="fr-FR" smtClean="0"/>
              <a:t>28/11/2018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07DF6B-26B8-4A0C-9460-6CFD0755BCB9}" type="slidenum">
              <a:rPr lang="fr-FR" smtClean="0"/>
              <a:t>‹N°›</a:t>
            </a:fld>
            <a:endParaRPr lang="fr-FR"/>
          </a:p>
        </p:txBody>
      </p:sp>
    </p:spTree>
    <p:extLst>
      <p:ext uri="{BB962C8B-B14F-4D97-AF65-F5344CB8AC3E}">
        <p14:creationId xmlns:p14="http://schemas.microsoft.com/office/powerpoint/2010/main" val="1487130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1765811-6886-4B5E-9809-7A7A9C2D74C8}" type="datetimeFigureOut">
              <a:rPr lang="fr-FR" smtClean="0"/>
              <a:t>28/11/2018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07DF6B-26B8-4A0C-9460-6CFD0755BCB9}" type="slidenum">
              <a:rPr lang="fr-FR" smtClean="0"/>
              <a:t>‹N°›</a:t>
            </a:fld>
            <a:endParaRPr lang="fr-FR"/>
          </a:p>
        </p:txBody>
      </p:sp>
    </p:spTree>
    <p:extLst>
      <p:ext uri="{BB962C8B-B14F-4D97-AF65-F5344CB8AC3E}">
        <p14:creationId xmlns:p14="http://schemas.microsoft.com/office/powerpoint/2010/main" val="926835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F1765811-6886-4B5E-9809-7A7A9C2D74C8}" type="datetimeFigureOut">
              <a:rPr lang="fr-FR" smtClean="0"/>
              <a:t>28/11/2018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07DF6B-26B8-4A0C-9460-6CFD0755BCB9}" type="slidenum">
              <a:rPr lang="fr-FR" smtClean="0"/>
              <a:t>‹N°›</a:t>
            </a:fld>
            <a:endParaRPr lang="fr-FR"/>
          </a:p>
        </p:txBody>
      </p:sp>
    </p:spTree>
    <p:extLst>
      <p:ext uri="{BB962C8B-B14F-4D97-AF65-F5344CB8AC3E}">
        <p14:creationId xmlns:p14="http://schemas.microsoft.com/office/powerpoint/2010/main" val="1156943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F1765811-6886-4B5E-9809-7A7A9C2D74C8}" type="datetimeFigureOut">
              <a:rPr lang="fr-FR" smtClean="0"/>
              <a:t>28/11/2018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07DF6B-26B8-4A0C-9460-6CFD0755BCB9}" type="slidenum">
              <a:rPr lang="fr-FR" smtClean="0"/>
              <a:t>‹N°›</a:t>
            </a:fld>
            <a:endParaRPr lang="fr-FR"/>
          </a:p>
        </p:txBody>
      </p:sp>
    </p:spTree>
    <p:extLst>
      <p:ext uri="{BB962C8B-B14F-4D97-AF65-F5344CB8AC3E}">
        <p14:creationId xmlns:p14="http://schemas.microsoft.com/office/powerpoint/2010/main" val="3663993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F1765811-6886-4B5E-9809-7A7A9C2D74C8}" type="datetimeFigureOut">
              <a:rPr lang="fr-FR" smtClean="0"/>
              <a:t>28/11/2018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07DF6B-26B8-4A0C-9460-6CFD0755BCB9}" type="slidenum">
              <a:rPr lang="fr-FR" smtClean="0"/>
              <a:t>‹N°›</a:t>
            </a:fld>
            <a:endParaRPr lang="fr-FR"/>
          </a:p>
        </p:txBody>
      </p:sp>
    </p:spTree>
    <p:extLst>
      <p:ext uri="{BB962C8B-B14F-4D97-AF65-F5344CB8AC3E}">
        <p14:creationId xmlns:p14="http://schemas.microsoft.com/office/powerpoint/2010/main" val="1720180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F1765811-6886-4B5E-9809-7A7A9C2D74C8}" type="datetimeFigureOut">
              <a:rPr lang="fr-FR" smtClean="0"/>
              <a:t>28/11/2018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407DF6B-26B8-4A0C-9460-6CFD0755BCB9}" type="slidenum">
              <a:rPr lang="fr-FR" smtClean="0"/>
              <a:t>‹N°›</a:t>
            </a:fld>
            <a:endParaRPr lang="fr-FR"/>
          </a:p>
        </p:txBody>
      </p:sp>
    </p:spTree>
    <p:extLst>
      <p:ext uri="{BB962C8B-B14F-4D97-AF65-F5344CB8AC3E}">
        <p14:creationId xmlns:p14="http://schemas.microsoft.com/office/powerpoint/2010/main" val="1806584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F1765811-6886-4B5E-9809-7A7A9C2D74C8}" type="datetimeFigureOut">
              <a:rPr lang="fr-FR" smtClean="0"/>
              <a:t>28/11/2018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407DF6B-26B8-4A0C-9460-6CFD0755BCB9}" type="slidenum">
              <a:rPr lang="fr-FR" smtClean="0"/>
              <a:t>‹N°›</a:t>
            </a:fld>
            <a:endParaRPr lang="fr-FR"/>
          </a:p>
        </p:txBody>
      </p:sp>
    </p:spTree>
    <p:extLst>
      <p:ext uri="{BB962C8B-B14F-4D97-AF65-F5344CB8AC3E}">
        <p14:creationId xmlns:p14="http://schemas.microsoft.com/office/powerpoint/2010/main" val="5297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1765811-6886-4B5E-9809-7A7A9C2D74C8}" type="datetimeFigureOut">
              <a:rPr lang="fr-FR" smtClean="0"/>
              <a:t>28/11/2018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407DF6B-26B8-4A0C-9460-6CFD0755BCB9}" type="slidenum">
              <a:rPr lang="fr-FR" smtClean="0"/>
              <a:t>‹N°›</a:t>
            </a:fld>
            <a:endParaRPr lang="fr-FR"/>
          </a:p>
        </p:txBody>
      </p:sp>
    </p:spTree>
    <p:extLst>
      <p:ext uri="{BB962C8B-B14F-4D97-AF65-F5344CB8AC3E}">
        <p14:creationId xmlns:p14="http://schemas.microsoft.com/office/powerpoint/2010/main" val="3396046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1765811-6886-4B5E-9809-7A7A9C2D74C8}" type="datetimeFigureOut">
              <a:rPr lang="fr-FR" smtClean="0"/>
              <a:t>28/11/2018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07DF6B-26B8-4A0C-9460-6CFD0755BCB9}" type="slidenum">
              <a:rPr lang="fr-FR" smtClean="0"/>
              <a:t>‹N°›</a:t>
            </a:fld>
            <a:endParaRPr lang="fr-FR"/>
          </a:p>
        </p:txBody>
      </p:sp>
    </p:spTree>
    <p:extLst>
      <p:ext uri="{BB962C8B-B14F-4D97-AF65-F5344CB8AC3E}">
        <p14:creationId xmlns:p14="http://schemas.microsoft.com/office/powerpoint/2010/main" val="1382542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F1765811-6886-4B5E-9809-7A7A9C2D74C8}" type="datetimeFigureOut">
              <a:rPr lang="fr-FR" smtClean="0"/>
              <a:t>28/11/2018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07DF6B-26B8-4A0C-9460-6CFD0755BCB9}" type="slidenum">
              <a:rPr lang="fr-FR" smtClean="0"/>
              <a:t>‹N°›</a:t>
            </a:fld>
            <a:endParaRPr lang="fr-FR"/>
          </a:p>
        </p:txBody>
      </p:sp>
    </p:spTree>
    <p:extLst>
      <p:ext uri="{BB962C8B-B14F-4D97-AF65-F5344CB8AC3E}">
        <p14:creationId xmlns:p14="http://schemas.microsoft.com/office/powerpoint/2010/main" val="3894067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765811-6886-4B5E-9809-7A7A9C2D74C8}" type="datetimeFigureOut">
              <a:rPr lang="fr-FR" smtClean="0"/>
              <a:t>28/11/2018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07DF6B-26B8-4A0C-9460-6CFD0755BCB9}" type="slidenum">
              <a:rPr lang="fr-FR" smtClean="0"/>
              <a:t>‹N°›</a:t>
            </a:fld>
            <a:endParaRPr lang="fr-FR"/>
          </a:p>
        </p:txBody>
      </p:sp>
    </p:spTree>
    <p:extLst>
      <p:ext uri="{BB962C8B-B14F-4D97-AF65-F5344CB8AC3E}">
        <p14:creationId xmlns:p14="http://schemas.microsoft.com/office/powerpoint/2010/main" val="81527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fr.wikipedia.org/wiki/Militantisme" TargetMode="External"/><Relationship Id="rId2" Type="http://schemas.openxmlformats.org/officeDocument/2006/relationships/hyperlink" Target="https://fr.wikipedia.org/wiki/Action_directe_(th%C3%A9orie_politique)" TargetMode="External"/><Relationship Id="rId1" Type="http://schemas.openxmlformats.org/officeDocument/2006/relationships/slideLayout" Target="../slideLayouts/slideLayout2.xml"/><Relationship Id="rId5" Type="http://schemas.openxmlformats.org/officeDocument/2006/relationships/hyperlink" Target="https://fr.wikipedia.org/wiki/Violence" TargetMode="External"/><Relationship Id="rId4" Type="http://schemas.openxmlformats.org/officeDocument/2006/relationships/hyperlink" Target="https://fr.wikipedia.org/wiki/Lo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388883" y="274638"/>
            <a:ext cx="11645461" cy="250629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fr-FR" sz="6600" b="1" dirty="0">
                <a:effectLst>
                  <a:outerShdw blurRad="38100" dist="38100" dir="2700000" algn="tl">
                    <a:srgbClr val="000000">
                      <a:alpha val="43137"/>
                    </a:srgbClr>
                  </a:outerShdw>
                </a:effectLst>
              </a:rPr>
              <a:t>ACTIVISME SUR LES RESEAUX SOCIAUX ET CIVISME</a:t>
            </a:r>
          </a:p>
        </p:txBody>
      </p:sp>
      <p:pic>
        <p:nvPicPr>
          <p:cNvPr id="5" name="Picture 3" descr="C:\Users\SIBALO\Desktop\formation continue\reseaux sociaux\téléchargement.png"/>
          <p:cNvPicPr>
            <a:picLocks noChangeAspect="1" noChangeArrowheads="1"/>
          </p:cNvPicPr>
          <p:nvPr/>
        </p:nvPicPr>
        <p:blipFill>
          <a:blip r:embed="rId2" cstate="print"/>
          <a:srcRect/>
          <a:stretch>
            <a:fillRect/>
          </a:stretch>
        </p:blipFill>
        <p:spPr bwMode="auto">
          <a:xfrm>
            <a:off x="2386684" y="3333283"/>
            <a:ext cx="2000250" cy="1133475"/>
          </a:xfrm>
          <a:prstGeom prst="rect">
            <a:avLst/>
          </a:prstGeom>
          <a:noFill/>
        </p:spPr>
      </p:pic>
      <p:pic>
        <p:nvPicPr>
          <p:cNvPr id="6" name="Picture 6" descr="C:\Users\SIBALO\Desktop\formation continue\reseaux sociaux\téléchargement (1).png"/>
          <p:cNvPicPr>
            <a:picLocks noChangeAspect="1" noChangeArrowheads="1"/>
          </p:cNvPicPr>
          <p:nvPr/>
        </p:nvPicPr>
        <p:blipFill>
          <a:blip r:embed="rId3" cstate="print"/>
          <a:srcRect/>
          <a:stretch>
            <a:fillRect/>
          </a:stretch>
        </p:blipFill>
        <p:spPr bwMode="auto">
          <a:xfrm>
            <a:off x="5627044" y="3333283"/>
            <a:ext cx="1438275" cy="1171575"/>
          </a:xfrm>
          <a:prstGeom prst="rect">
            <a:avLst/>
          </a:prstGeom>
          <a:noFill/>
        </p:spPr>
      </p:pic>
      <p:pic>
        <p:nvPicPr>
          <p:cNvPr id="7" name="Picture 7" descr="C:\Users\SIBALO\Desktop\formation continue\reseaux sociaux\téléchargement (2).png"/>
          <p:cNvPicPr>
            <a:picLocks noChangeAspect="1" noChangeArrowheads="1"/>
          </p:cNvPicPr>
          <p:nvPr/>
        </p:nvPicPr>
        <p:blipFill>
          <a:blip r:embed="rId4" cstate="print"/>
          <a:srcRect/>
          <a:stretch>
            <a:fillRect/>
          </a:stretch>
        </p:blipFill>
        <p:spPr bwMode="auto">
          <a:xfrm>
            <a:off x="8723388" y="3261275"/>
            <a:ext cx="1438275" cy="1438275"/>
          </a:xfrm>
          <a:prstGeom prst="rect">
            <a:avLst/>
          </a:prstGeom>
          <a:noFill/>
        </p:spPr>
      </p:pic>
    </p:spTree>
    <p:extLst>
      <p:ext uri="{BB962C8B-B14F-4D97-AF65-F5344CB8AC3E}">
        <p14:creationId xmlns:p14="http://schemas.microsoft.com/office/powerpoint/2010/main" val="4033310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descr="facebook-revolution-tunisienn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76915" y="1821588"/>
            <a:ext cx="5144376" cy="4635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28"/>
          <p:cNvSpPr txBox="1">
            <a:spLocks noChangeArrowheads="1"/>
          </p:cNvSpPr>
          <p:nvPr/>
        </p:nvSpPr>
        <p:spPr bwMode="auto">
          <a:xfrm>
            <a:off x="218417" y="1319870"/>
            <a:ext cx="694963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4000" dirty="0">
                <a:latin typeface="Times New Roman" panose="02020603050405020304" pitchFamily="18" charset="0"/>
                <a:cs typeface="Times New Roman" panose="02020603050405020304" pitchFamily="18" charset="0"/>
              </a:rPr>
              <a:t>Le printemps arabe a été présenté comme la révolution des médias sociaux.</a:t>
            </a:r>
          </a:p>
          <a:p>
            <a:pPr eaLnBrk="1" hangingPunct="1">
              <a:spcBef>
                <a:spcPct val="0"/>
              </a:spcBef>
              <a:buFontTx/>
              <a:buNone/>
            </a:pPr>
            <a:endParaRPr lang="fr-FR" altLang="fr-FR" sz="4000" dirty="0">
              <a:latin typeface="Times New Roman" panose="02020603050405020304" pitchFamily="18" charset="0"/>
              <a:cs typeface="Times New Roman" panose="02020603050405020304" pitchFamily="18" charset="0"/>
            </a:endParaRPr>
          </a:p>
        </p:txBody>
      </p:sp>
      <p:sp>
        <p:nvSpPr>
          <p:cNvPr id="4" name="ZoneTexte 3"/>
          <p:cNvSpPr txBox="1">
            <a:spLocks noChangeArrowheads="1"/>
          </p:cNvSpPr>
          <p:nvPr/>
        </p:nvSpPr>
        <p:spPr bwMode="auto">
          <a:xfrm>
            <a:off x="445156" y="4139105"/>
            <a:ext cx="880394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b="1" dirty="0">
                <a:latin typeface="Times New Roman" panose="02020603050405020304" pitchFamily="18" charset="0"/>
                <a:cs typeface="Times New Roman" panose="02020603050405020304" pitchFamily="18" charset="0"/>
              </a:rPr>
              <a:t>Evènements au niveau national:</a:t>
            </a:r>
          </a:p>
          <a:p>
            <a:pPr eaLnBrk="1" hangingPunct="1">
              <a:spcBef>
                <a:spcPct val="0"/>
              </a:spcBef>
              <a:buFontTx/>
              <a:buNone/>
            </a:pPr>
            <a:r>
              <a:rPr lang="fr-FR" altLang="fr-FR" dirty="0">
                <a:latin typeface="Times New Roman" panose="02020603050405020304" pitchFamily="18" charset="0"/>
                <a:cs typeface="Times New Roman" panose="02020603050405020304" pitchFamily="18" charset="0"/>
              </a:rPr>
              <a:t>Mutinerie 2011</a:t>
            </a:r>
          </a:p>
          <a:p>
            <a:pPr eaLnBrk="1" hangingPunct="1">
              <a:spcBef>
                <a:spcPct val="0"/>
              </a:spcBef>
              <a:buFontTx/>
              <a:buNone/>
            </a:pPr>
            <a:r>
              <a:rPr lang="fr-FR" altLang="fr-FR" dirty="0">
                <a:latin typeface="Times New Roman" panose="02020603050405020304" pitchFamily="18" charset="0"/>
                <a:cs typeface="Times New Roman" panose="02020603050405020304" pitchFamily="18" charset="0"/>
              </a:rPr>
              <a:t>Insurrection 2014, </a:t>
            </a:r>
          </a:p>
          <a:p>
            <a:pPr eaLnBrk="1" hangingPunct="1">
              <a:spcBef>
                <a:spcPct val="0"/>
              </a:spcBef>
              <a:buFontTx/>
              <a:buNone/>
            </a:pPr>
            <a:r>
              <a:rPr lang="fr-FR" altLang="fr-FR" dirty="0">
                <a:latin typeface="Times New Roman" panose="02020603050405020304" pitchFamily="18" charset="0"/>
                <a:cs typeface="Times New Roman" panose="02020603050405020304" pitchFamily="18" charset="0"/>
              </a:rPr>
              <a:t>Coup d’Etat septembre 2015</a:t>
            </a:r>
          </a:p>
          <a:p>
            <a:pPr eaLnBrk="1" hangingPunct="1">
              <a:spcBef>
                <a:spcPct val="0"/>
              </a:spcBef>
              <a:buFontTx/>
              <a:buNone/>
            </a:pPr>
            <a:endParaRPr lang="fr-FR" altLang="fr-FR" dirty="0">
              <a:latin typeface="Times New Roman" panose="02020603050405020304" pitchFamily="18" charset="0"/>
              <a:cs typeface="Times New Roman" panose="02020603050405020304" pitchFamily="18" charset="0"/>
            </a:endParaRPr>
          </a:p>
        </p:txBody>
      </p:sp>
      <p:sp>
        <p:nvSpPr>
          <p:cNvPr id="5" name="Rectangle 4"/>
          <p:cNvSpPr/>
          <p:nvPr/>
        </p:nvSpPr>
        <p:spPr>
          <a:xfrm>
            <a:off x="4406025" y="78054"/>
            <a:ext cx="3008324" cy="58477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r>
              <a:rPr lang="fr-FR" altLang="fr-FR"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BREF RAPPEL</a:t>
            </a:r>
            <a:endParaRPr lang="fr-F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977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amond(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B3685920-D42D-4983-A817-8AF136CF7A42}"/>
              </a:ext>
            </a:extLst>
          </p:cNvPr>
          <p:cNvSpPr>
            <a:spLocks noGrp="1"/>
          </p:cNvSpPr>
          <p:nvPr>
            <p:ph type="title"/>
          </p:nvPr>
        </p:nvSpPr>
        <p:spPr>
          <a:xfrm>
            <a:off x="838200" y="336991"/>
            <a:ext cx="10515600" cy="1224523"/>
          </a:xfrm>
          <a:solidFill>
            <a:srgbClr val="FF0000"/>
          </a:solidFill>
        </p:spPr>
        <p:txBody>
          <a:bodyPr>
            <a:normAutofit/>
          </a:bodyPr>
          <a:lstStyle/>
          <a:p>
            <a:r>
              <a:rPr lang="fr-FR" dirty="0">
                <a:latin typeface="Bookman Old Style" panose="02050604050505020204" pitchFamily="18" charset="0"/>
              </a:rPr>
              <a:t>ACTIVISME???</a:t>
            </a:r>
          </a:p>
        </p:txBody>
      </p:sp>
      <p:sp>
        <p:nvSpPr>
          <p:cNvPr id="4" name="Espace réservé du contenu 3">
            <a:extLst>
              <a:ext uri="{FF2B5EF4-FFF2-40B4-BE49-F238E27FC236}">
                <a16:creationId xmlns:a16="http://schemas.microsoft.com/office/drawing/2014/main" id="{B5791F72-E01F-4569-81F3-52D628381881}"/>
              </a:ext>
            </a:extLst>
          </p:cNvPr>
          <p:cNvSpPr>
            <a:spLocks noGrp="1"/>
          </p:cNvSpPr>
          <p:nvPr>
            <p:ph idx="1"/>
          </p:nvPr>
        </p:nvSpPr>
        <p:spPr/>
        <p:txBody>
          <a:bodyPr>
            <a:normAutofit fontScale="92500" lnSpcReduction="10000"/>
          </a:bodyPr>
          <a:lstStyle/>
          <a:p>
            <a:pPr marL="0" indent="0">
              <a:buNone/>
            </a:pPr>
            <a:r>
              <a:rPr lang="fr-CA" dirty="0">
                <a:latin typeface="Bookman Old Style" panose="02050604050505020204" pitchFamily="18" charset="0"/>
              </a:rPr>
              <a:t>Définition  du terme </a:t>
            </a:r>
            <a:r>
              <a:rPr lang="fr-CA" dirty="0">
                <a:solidFill>
                  <a:srgbClr val="FF0000"/>
                </a:solidFill>
                <a:latin typeface="Bookman Old Style" panose="02050604050505020204" pitchFamily="18" charset="0"/>
              </a:rPr>
              <a:t>activisme</a:t>
            </a:r>
            <a:r>
              <a:rPr lang="fr-CA" dirty="0">
                <a:latin typeface="Bookman Old Style" panose="02050604050505020204" pitchFamily="18" charset="0"/>
              </a:rPr>
              <a:t> selon le dictionnaire français Larousse</a:t>
            </a:r>
            <a:endParaRPr lang="fr-FR" dirty="0">
              <a:latin typeface="Bookman Old Style" panose="02050604050505020204" pitchFamily="18" charset="0"/>
            </a:endParaRPr>
          </a:p>
          <a:p>
            <a:pPr lvl="0"/>
            <a:r>
              <a:rPr lang="fr-CA" dirty="0">
                <a:latin typeface="Bookman Old Style" panose="02050604050505020204" pitchFamily="18" charset="0"/>
              </a:rPr>
              <a:t>Système de conduite qui privilégie l'action directe (en particulier dans le domaine politique, social).</a:t>
            </a:r>
            <a:endParaRPr lang="fr-FR" dirty="0">
              <a:latin typeface="Bookman Old Style" panose="02050604050505020204" pitchFamily="18" charset="0"/>
            </a:endParaRPr>
          </a:p>
          <a:p>
            <a:pPr lvl="0"/>
            <a:r>
              <a:rPr lang="fr-CA" dirty="0">
                <a:latin typeface="Bookman Old Style" panose="02050604050505020204" pitchFamily="18" charset="0"/>
              </a:rPr>
              <a:t>Attitude morale qui insiste sur les nécessités de la vie et de l'action et sur les compromissions nécessaires avec des principes trop stricts.</a:t>
            </a:r>
          </a:p>
          <a:p>
            <a:r>
              <a:rPr lang="fr-FR" dirty="0">
                <a:latin typeface="Bookman Old Style" panose="02050604050505020204" pitchFamily="18" charset="0"/>
              </a:rPr>
              <a:t>L'</a:t>
            </a:r>
            <a:r>
              <a:rPr lang="fr-FR" b="1" dirty="0">
                <a:latin typeface="Bookman Old Style" panose="02050604050505020204" pitchFamily="18" charset="0"/>
              </a:rPr>
              <a:t>activisme politique</a:t>
            </a:r>
            <a:r>
              <a:rPr lang="fr-FR" dirty="0">
                <a:latin typeface="Bookman Old Style" panose="02050604050505020204" pitchFamily="18" charset="0"/>
              </a:rPr>
              <a:t> désigne un engagement politique privilégiant </a:t>
            </a:r>
            <a:r>
              <a:rPr lang="fr-FR" dirty="0">
                <a:solidFill>
                  <a:srgbClr val="FF0000"/>
                </a:solidFill>
                <a:latin typeface="Bookman Old Style" panose="02050604050505020204" pitchFamily="18" charset="0"/>
              </a:rPr>
              <a:t>l'</a:t>
            </a:r>
            <a:r>
              <a:rPr lang="fr-FR" dirty="0">
                <a:solidFill>
                  <a:srgbClr val="FF0000"/>
                </a:solidFill>
                <a:latin typeface="Bookman Old Style" panose="02050604050505020204" pitchFamily="18" charset="0"/>
                <a:hlinkClick r:id="rId2" tooltip="Action directe (théorie politique)">
                  <a:extLst>
                    <a:ext uri="{A12FA001-AC4F-418D-AE19-62706E023703}">
                      <ahyp:hlinkClr xmlns:ahyp="http://schemas.microsoft.com/office/drawing/2018/hyperlinkcolor" val="tx"/>
                    </a:ext>
                  </a:extLst>
                </a:hlinkClick>
              </a:rPr>
              <a:t>action directe</a:t>
            </a:r>
            <a:r>
              <a:rPr lang="fr-FR" dirty="0">
                <a:latin typeface="Bookman Old Style" panose="02050604050505020204" pitchFamily="18" charset="0"/>
              </a:rPr>
              <a:t>. C'est une forme de </a:t>
            </a:r>
            <a:r>
              <a:rPr lang="fr-FR" dirty="0">
                <a:solidFill>
                  <a:srgbClr val="FF0000"/>
                </a:solidFill>
                <a:latin typeface="Bookman Old Style" panose="02050604050505020204" pitchFamily="18" charset="0"/>
                <a:hlinkClick r:id="rId3" tooltip="Militantisme">
                  <a:extLst>
                    <a:ext uri="{A12FA001-AC4F-418D-AE19-62706E023703}">
                      <ahyp:hlinkClr xmlns:ahyp="http://schemas.microsoft.com/office/drawing/2018/hyperlinkcolor" val="tx"/>
                    </a:ext>
                  </a:extLst>
                </a:hlinkClick>
              </a:rPr>
              <a:t>militantisme</a:t>
            </a:r>
            <a:r>
              <a:rPr lang="fr-FR" dirty="0">
                <a:latin typeface="Bookman Old Style" panose="02050604050505020204" pitchFamily="18" charset="0"/>
              </a:rPr>
              <a:t> dont l'une des modalités peut être de braver la </a:t>
            </a:r>
            <a:r>
              <a:rPr lang="fr-FR" dirty="0">
                <a:solidFill>
                  <a:srgbClr val="FF0000"/>
                </a:solidFill>
                <a:latin typeface="Bookman Old Style" panose="02050604050505020204" pitchFamily="18" charset="0"/>
                <a:hlinkClick r:id="rId4" tooltip="Loi">
                  <a:extLst>
                    <a:ext uri="{A12FA001-AC4F-418D-AE19-62706E023703}">
                      <ahyp:hlinkClr xmlns:ahyp="http://schemas.microsoft.com/office/drawing/2018/hyperlinkcolor" val="tx"/>
                    </a:ext>
                  </a:extLst>
                </a:hlinkClick>
              </a:rPr>
              <a:t>loi</a:t>
            </a:r>
            <a:r>
              <a:rPr lang="fr-FR" dirty="0">
                <a:latin typeface="Bookman Old Style" panose="02050604050505020204" pitchFamily="18" charset="0"/>
              </a:rPr>
              <a:t>, s'agissant d'actions qui peuvent parfois être considérées comme </a:t>
            </a:r>
            <a:r>
              <a:rPr lang="fr-FR" dirty="0">
                <a:solidFill>
                  <a:srgbClr val="FF0000"/>
                </a:solidFill>
                <a:latin typeface="Bookman Old Style" panose="02050604050505020204" pitchFamily="18" charset="0"/>
                <a:hlinkClick r:id="rId5" tooltip="Violence">
                  <a:extLst>
                    <a:ext uri="{A12FA001-AC4F-418D-AE19-62706E023703}">
                      <ahyp:hlinkClr xmlns:ahyp="http://schemas.microsoft.com/office/drawing/2018/hyperlinkcolor" val="tx"/>
                    </a:ext>
                  </a:extLst>
                </a:hlinkClick>
              </a:rPr>
              <a:t>violentes</a:t>
            </a:r>
            <a:r>
              <a:rPr lang="fr-FR" dirty="0">
                <a:solidFill>
                  <a:srgbClr val="FF0000"/>
                </a:solidFill>
                <a:latin typeface="Bookman Old Style" panose="02050604050505020204" pitchFamily="18" charset="0"/>
              </a:rPr>
              <a:t>. </a:t>
            </a:r>
          </a:p>
          <a:p>
            <a:pPr lvl="0"/>
            <a:endParaRPr lang="fr-FR" b="1" dirty="0">
              <a:solidFill>
                <a:srgbClr val="FF0000"/>
              </a:solidFill>
              <a:latin typeface="Bookman Old Style" panose="02050604050505020204" pitchFamily="18" charset="0"/>
            </a:endParaRPr>
          </a:p>
        </p:txBody>
      </p:sp>
    </p:spTree>
    <p:extLst>
      <p:ext uri="{BB962C8B-B14F-4D97-AF65-F5344CB8AC3E}">
        <p14:creationId xmlns:p14="http://schemas.microsoft.com/office/powerpoint/2010/main" val="4096831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428AA1F8-CDC5-4F82-B0EA-39D9A2D08545}"/>
              </a:ext>
            </a:extLst>
          </p:cNvPr>
          <p:cNvSpPr>
            <a:spLocks noGrp="1"/>
          </p:cNvSpPr>
          <p:nvPr>
            <p:ph type="title"/>
          </p:nvPr>
        </p:nvSpPr>
        <p:spPr>
          <a:xfrm>
            <a:off x="992944" y="322922"/>
            <a:ext cx="10515600" cy="1325563"/>
          </a:xfrm>
          <a:solidFill>
            <a:srgbClr val="FF0000"/>
          </a:solidFill>
        </p:spPr>
        <p:txBody>
          <a:bodyPr/>
          <a:lstStyle/>
          <a:p>
            <a:r>
              <a:rPr lang="fr-FR" dirty="0">
                <a:latin typeface="Bookman Old Style" panose="02050604050505020204" pitchFamily="18" charset="0"/>
              </a:rPr>
              <a:t>ACTIVISME???</a:t>
            </a:r>
            <a:endParaRPr lang="fr-FR" dirty="0"/>
          </a:p>
        </p:txBody>
      </p:sp>
      <p:sp>
        <p:nvSpPr>
          <p:cNvPr id="4" name="Espace réservé du contenu 3">
            <a:extLst>
              <a:ext uri="{FF2B5EF4-FFF2-40B4-BE49-F238E27FC236}">
                <a16:creationId xmlns:a16="http://schemas.microsoft.com/office/drawing/2014/main" id="{E951BFAB-A149-4C58-823F-27227714F5B9}"/>
              </a:ext>
            </a:extLst>
          </p:cNvPr>
          <p:cNvSpPr>
            <a:spLocks noGrp="1"/>
          </p:cNvSpPr>
          <p:nvPr>
            <p:ph idx="1"/>
          </p:nvPr>
        </p:nvSpPr>
        <p:spPr/>
        <p:txBody>
          <a:bodyPr>
            <a:normAutofit fontScale="92500" lnSpcReduction="10000"/>
          </a:bodyPr>
          <a:lstStyle/>
          <a:p>
            <a:pPr marL="0" indent="0" algn="just">
              <a:buNone/>
            </a:pPr>
            <a:r>
              <a:rPr lang="fr-FR" dirty="0">
                <a:latin typeface="Bookman Old Style" panose="02050604050505020204" pitchFamily="18" charset="0"/>
              </a:rPr>
              <a:t>Néologisme ou effet de mode lié au développement des TIC, être « </a:t>
            </a:r>
            <a:r>
              <a:rPr lang="fr-FR" b="1" dirty="0">
                <a:latin typeface="Bookman Old Style" panose="02050604050505020204" pitchFamily="18" charset="0"/>
              </a:rPr>
              <a:t>activiste des réseaux sociaux</a:t>
            </a:r>
            <a:r>
              <a:rPr lang="fr-FR" dirty="0">
                <a:latin typeface="Bookman Old Style" panose="02050604050505020204" pitchFamily="18" charset="0"/>
              </a:rPr>
              <a:t> » semble donner une importance à ceux qui s’attribuent ces noms (</a:t>
            </a:r>
            <a:r>
              <a:rPr lang="fr-FR" b="1" i="1" dirty="0">
                <a:latin typeface="Bookman Old Style" panose="02050604050505020204" pitchFamily="18" charset="0"/>
              </a:rPr>
              <a:t>Burkina-kibaria (burki), tirs croisés……</a:t>
            </a:r>
            <a:r>
              <a:rPr lang="fr-FR" dirty="0">
                <a:latin typeface="Bookman Old Style" panose="02050604050505020204" pitchFamily="18" charset="0"/>
              </a:rPr>
              <a:t>). Il est gonflant certes mais c’est un « fou-tout ». Après les cybercriminels et les brouteurs sous d’autres cieux, nous voici doter par l’internet d’un nouveau type de métier  fortement lié au clavier et à l’écran. Ils sont nombreux ces adeptes des réseaux internet qui se connectent à tout et à tout temps. Vous vous connectez à </a:t>
            </a:r>
            <a:r>
              <a:rPr lang="fr-FR" b="1" dirty="0">
                <a:latin typeface="Bookman Old Style" panose="02050604050505020204" pitchFamily="18" charset="0"/>
              </a:rPr>
              <a:t>Facebook</a:t>
            </a:r>
            <a:r>
              <a:rPr lang="fr-FR" dirty="0">
                <a:latin typeface="Bookman Old Style" panose="02050604050505020204" pitchFamily="18" charset="0"/>
              </a:rPr>
              <a:t> ils sont présents. Vous allez sur </a:t>
            </a:r>
            <a:r>
              <a:rPr lang="fr-FR" b="1" dirty="0">
                <a:latin typeface="Bookman Old Style" panose="02050604050505020204" pitchFamily="18" charset="0"/>
              </a:rPr>
              <a:t>tweeter</a:t>
            </a:r>
            <a:r>
              <a:rPr lang="fr-FR" dirty="0">
                <a:latin typeface="Bookman Old Style" panose="02050604050505020204" pitchFamily="18" charset="0"/>
              </a:rPr>
              <a:t>, c’est eux que vous voyez. Fermez Tweeter pour venir sur </a:t>
            </a:r>
            <a:r>
              <a:rPr lang="fr-FR" b="1" dirty="0">
                <a:latin typeface="Bookman Old Style" panose="02050604050505020204" pitchFamily="18" charset="0"/>
              </a:rPr>
              <a:t>WhatsApp</a:t>
            </a:r>
            <a:r>
              <a:rPr lang="fr-FR" dirty="0">
                <a:latin typeface="Bookman Old Style" panose="02050604050505020204" pitchFamily="18" charset="0"/>
              </a:rPr>
              <a:t>, ils sont les/premiers à vous dire bonjour 24 heures/24 et 7 jours/7 </a:t>
            </a:r>
          </a:p>
        </p:txBody>
      </p:sp>
    </p:spTree>
    <p:extLst>
      <p:ext uri="{BB962C8B-B14F-4D97-AF65-F5344CB8AC3E}">
        <p14:creationId xmlns:p14="http://schemas.microsoft.com/office/powerpoint/2010/main" val="2750040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52C690-3DB8-4F5A-A8B5-EA3712ADA7D8}"/>
              </a:ext>
            </a:extLst>
          </p:cNvPr>
          <p:cNvSpPr>
            <a:spLocks noGrp="1"/>
          </p:cNvSpPr>
          <p:nvPr>
            <p:ph type="title"/>
          </p:nvPr>
        </p:nvSpPr>
        <p:spPr>
          <a:solidFill>
            <a:srgbClr val="FF0000"/>
          </a:solidFill>
        </p:spPr>
        <p:txBody>
          <a:bodyPr/>
          <a:lstStyle/>
          <a:p>
            <a:pPr algn="ctr"/>
            <a:r>
              <a:rPr lang="fr-FR" dirty="0">
                <a:latin typeface="Bookman Old Style" panose="02050604050505020204" pitchFamily="18" charset="0"/>
              </a:rPr>
              <a:t>ACTIVISME???</a:t>
            </a:r>
            <a:endParaRPr lang="fr-FR" dirty="0"/>
          </a:p>
        </p:txBody>
      </p:sp>
      <p:sp>
        <p:nvSpPr>
          <p:cNvPr id="3" name="Espace réservé du contenu 2">
            <a:extLst>
              <a:ext uri="{FF2B5EF4-FFF2-40B4-BE49-F238E27FC236}">
                <a16:creationId xmlns:a16="http://schemas.microsoft.com/office/drawing/2014/main" id="{F814D784-D346-4B50-802E-A3D14125ED7D}"/>
              </a:ext>
            </a:extLst>
          </p:cNvPr>
          <p:cNvSpPr>
            <a:spLocks noGrp="1"/>
          </p:cNvSpPr>
          <p:nvPr>
            <p:ph idx="1"/>
          </p:nvPr>
        </p:nvSpPr>
        <p:spPr/>
        <p:txBody>
          <a:bodyPr/>
          <a:lstStyle/>
          <a:p>
            <a:pPr algn="just"/>
            <a:r>
              <a:rPr lang="fr-FR" dirty="0">
                <a:latin typeface="Bookman Old Style" panose="02050604050505020204" pitchFamily="18" charset="0"/>
              </a:rPr>
              <a:t>Ils y gagnent sûrement leur vie car se faisant passer pour les privilégiés des informations d’exclusivités. Ils sont les premiers à être informés.  Certains politiques n’hésitent point à les avoir dans leurs poches pour se faire de bonnes images sur les réseaux sociaux ou pour ternir l’image d’un adversaire. </a:t>
            </a:r>
          </a:p>
        </p:txBody>
      </p:sp>
    </p:spTree>
    <p:extLst>
      <p:ext uri="{BB962C8B-B14F-4D97-AF65-F5344CB8AC3E}">
        <p14:creationId xmlns:p14="http://schemas.microsoft.com/office/powerpoint/2010/main" val="20299572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6106510" cy="671119"/>
            <a:chOff x="300797" y="211800"/>
            <a:chExt cx="7800169" cy="671119"/>
          </a:xfrm>
          <a:scene3d>
            <a:camera prst="orthographicFront"/>
            <a:lightRig rig="flat" dir="t"/>
          </a:scene3d>
        </p:grpSpPr>
        <p:sp>
          <p:nvSpPr>
            <p:cNvPr id="3" name="Rectangle 2"/>
            <p:cNvSpPr/>
            <p:nvPr/>
          </p:nvSpPr>
          <p:spPr>
            <a:xfrm>
              <a:off x="300797" y="211800"/>
              <a:ext cx="7800169" cy="671119"/>
            </a:xfrm>
            <a:prstGeom prst="rect">
              <a:avLst/>
            </a:prstGeom>
            <a:solidFill>
              <a:srgbClr val="009900"/>
            </a:soli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4" name="ZoneTexte 3"/>
            <p:cNvSpPr txBox="1"/>
            <p:nvPr/>
          </p:nvSpPr>
          <p:spPr>
            <a:xfrm>
              <a:off x="300797" y="211800"/>
              <a:ext cx="7800169" cy="67111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0846" tIns="60960" rIns="60960" bIns="60960" numCol="1" spcCol="1270" anchor="ctr" anchorCtr="0">
              <a:noAutofit/>
            </a:bodyPr>
            <a:lstStyle/>
            <a:p>
              <a:pPr lvl="0" algn="l" defTabSz="1066800">
                <a:lnSpc>
                  <a:spcPct val="90000"/>
                </a:lnSpc>
                <a:spcBef>
                  <a:spcPct val="0"/>
                </a:spcBef>
                <a:spcAft>
                  <a:spcPct val="35000"/>
                </a:spcAft>
              </a:pP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III. RESAUX SOCIAUX  ET CIVISME</a:t>
              </a:r>
            </a:p>
          </p:txBody>
        </p:sp>
      </p:grpSp>
      <p:sp>
        <p:nvSpPr>
          <p:cNvPr id="5" name="Titre 1"/>
          <p:cNvSpPr txBox="1">
            <a:spLocks/>
          </p:cNvSpPr>
          <p:nvPr/>
        </p:nvSpPr>
        <p:spPr>
          <a:xfrm>
            <a:off x="89255" y="798680"/>
            <a:ext cx="5754497" cy="5466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gn="ctr" rtl="0">
              <a:spcBef>
                <a:spcPct val="0"/>
              </a:spcBef>
            </a:pPr>
            <a:r>
              <a:rPr lang="fr-FR" sz="2800" b="1" kern="0" dirty="0">
                <a:solidFill>
                  <a:sysClr val="windowText" lastClr="000000"/>
                </a:solidFill>
                <a:effectLst>
                  <a:outerShdw blurRad="38100" dist="38100" dir="2700000" algn="tl">
                    <a:srgbClr val="000000">
                      <a:alpha val="43137"/>
                    </a:srgbClr>
                  </a:outerShdw>
                </a:effectLst>
              </a:rPr>
              <a:t>1. QUELLE NOTION DU CIVISME ???</a:t>
            </a:r>
            <a:endParaRPr lang="fr-FR" sz="2000" b="1" kern="0" dirty="0">
              <a:solidFill>
                <a:sysClr val="windowText" lastClr="000000"/>
              </a:solidFill>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591CF159-1862-4472-9816-64E27A77FDE0}"/>
              </a:ext>
            </a:extLst>
          </p:cNvPr>
          <p:cNvSpPr/>
          <p:nvPr/>
        </p:nvSpPr>
        <p:spPr>
          <a:xfrm>
            <a:off x="196949" y="1603717"/>
            <a:ext cx="11549574" cy="4108817"/>
          </a:xfrm>
          <a:prstGeom prst="rect">
            <a:avLst/>
          </a:prstGeom>
        </p:spPr>
        <p:txBody>
          <a:bodyPr wrap="square">
            <a:spAutoFit/>
          </a:bodyPr>
          <a:lstStyle/>
          <a:p>
            <a:pPr marL="274320" lvl="0" indent="-274320">
              <a:spcBef>
                <a:spcPts val="580"/>
              </a:spcBef>
              <a:buClr>
                <a:srgbClr val="D34817"/>
              </a:buClr>
              <a:buSzPct val="85000"/>
              <a:buFont typeface="Wingdings 2"/>
              <a:buChar char=""/>
            </a:pPr>
            <a:r>
              <a:rPr lang="fr-FR" sz="3200" dirty="0">
                <a:solidFill>
                  <a:prstClr val="black"/>
                </a:solidFill>
                <a:latin typeface="Perpetua"/>
              </a:rPr>
              <a:t>Le terme </a:t>
            </a:r>
            <a:r>
              <a:rPr lang="fr-FR" sz="3200" b="1" i="1" u="sng" dirty="0">
                <a:solidFill>
                  <a:prstClr val="black"/>
                </a:solidFill>
                <a:latin typeface="Perpetua"/>
              </a:rPr>
              <a:t>civisme</a:t>
            </a:r>
            <a:r>
              <a:rPr lang="fr-FR" sz="3200" dirty="0">
                <a:solidFill>
                  <a:prstClr val="black"/>
                </a:solidFill>
                <a:latin typeface="Perpetua"/>
              </a:rPr>
              <a:t> vient du terme latin « </a:t>
            </a:r>
            <a:r>
              <a:rPr lang="fr-FR" sz="3200" b="1" i="1" dirty="0" err="1">
                <a:solidFill>
                  <a:prstClr val="black"/>
                </a:solidFill>
                <a:latin typeface="Perpetua"/>
              </a:rPr>
              <a:t>civis</a:t>
            </a:r>
            <a:r>
              <a:rPr lang="fr-FR" sz="3200" dirty="0">
                <a:solidFill>
                  <a:prstClr val="black"/>
                </a:solidFill>
                <a:latin typeface="Perpetua"/>
              </a:rPr>
              <a:t> » qui signifie citoyen. C’est l’ensemble des qualités du bon citoyen. Donc, pour être sûr de mieux cerner le sens du mot civisme, il est nécessaire de définir d’abord le terme citoyen.</a:t>
            </a:r>
          </a:p>
          <a:p>
            <a:pPr marL="274320" lvl="0" indent="-274320">
              <a:spcBef>
                <a:spcPts val="580"/>
              </a:spcBef>
              <a:buClr>
                <a:srgbClr val="D34817"/>
              </a:buClr>
              <a:buSzPct val="85000"/>
              <a:buFont typeface="Wingdings 2"/>
              <a:buChar char=""/>
            </a:pPr>
            <a:r>
              <a:rPr lang="fr-FR" sz="3200" b="1" i="1" u="sng" dirty="0">
                <a:solidFill>
                  <a:prstClr val="black"/>
                </a:solidFill>
                <a:latin typeface="Perpetua"/>
              </a:rPr>
              <a:t>Le citoyen</a:t>
            </a:r>
            <a:r>
              <a:rPr lang="fr-FR" sz="3200" dirty="0">
                <a:solidFill>
                  <a:prstClr val="black"/>
                </a:solidFill>
                <a:latin typeface="Perpetua"/>
              </a:rPr>
              <a:t> </a:t>
            </a:r>
            <a:r>
              <a:rPr lang="fr-FR" sz="3200" i="1" dirty="0">
                <a:solidFill>
                  <a:prstClr val="black"/>
                </a:solidFill>
                <a:latin typeface="Perpetua"/>
              </a:rPr>
              <a:t>« est une personne qui relève de la </a:t>
            </a:r>
            <a:r>
              <a:rPr lang="fr-FR" sz="3200" b="1" i="1" dirty="0">
                <a:solidFill>
                  <a:prstClr val="black"/>
                </a:solidFill>
                <a:latin typeface="Perpetua"/>
              </a:rPr>
              <a:t>protection </a:t>
            </a:r>
            <a:r>
              <a:rPr lang="fr-FR" sz="3200" i="1" dirty="0">
                <a:solidFill>
                  <a:prstClr val="black"/>
                </a:solidFill>
                <a:latin typeface="Perpetua"/>
              </a:rPr>
              <a:t>et de l'</a:t>
            </a:r>
            <a:r>
              <a:rPr lang="fr-FR" sz="3200" b="1" i="1" dirty="0">
                <a:solidFill>
                  <a:prstClr val="black"/>
                </a:solidFill>
                <a:latin typeface="Perpetua"/>
              </a:rPr>
              <a:t>autorité</a:t>
            </a:r>
            <a:r>
              <a:rPr lang="fr-FR" sz="3200" i="1" dirty="0">
                <a:solidFill>
                  <a:prstClr val="black"/>
                </a:solidFill>
                <a:latin typeface="Perpetua"/>
              </a:rPr>
              <a:t> d'un Etat, dont il est un </a:t>
            </a:r>
            <a:r>
              <a:rPr lang="fr-FR" sz="3200" b="1" i="1" dirty="0">
                <a:solidFill>
                  <a:prstClr val="black"/>
                </a:solidFill>
                <a:latin typeface="Perpetua"/>
              </a:rPr>
              <a:t>ressortissant</a:t>
            </a:r>
            <a:r>
              <a:rPr lang="fr-FR" sz="3200" i="1" dirty="0">
                <a:solidFill>
                  <a:prstClr val="black"/>
                </a:solidFill>
                <a:latin typeface="Perpetua"/>
              </a:rPr>
              <a:t>. Il bénéficie des </a:t>
            </a:r>
            <a:r>
              <a:rPr lang="fr-FR" sz="3200" b="1" i="1" u="sng" dirty="0">
                <a:solidFill>
                  <a:prstClr val="black"/>
                </a:solidFill>
                <a:latin typeface="Perpetua"/>
              </a:rPr>
              <a:t>droits civiques et politiques </a:t>
            </a:r>
            <a:r>
              <a:rPr lang="fr-FR" sz="3200" i="1" dirty="0">
                <a:solidFill>
                  <a:prstClr val="black"/>
                </a:solidFill>
                <a:latin typeface="Perpetua"/>
              </a:rPr>
              <a:t>et doit accomplir des </a:t>
            </a:r>
            <a:r>
              <a:rPr lang="fr-FR" sz="3200" b="1" i="1" u="sng" dirty="0">
                <a:solidFill>
                  <a:prstClr val="black"/>
                </a:solidFill>
                <a:latin typeface="Perpetua"/>
              </a:rPr>
              <a:t>devoirs envers l'Etat</a:t>
            </a:r>
            <a:r>
              <a:rPr lang="fr-FR" sz="3200" i="1" dirty="0">
                <a:solidFill>
                  <a:prstClr val="black"/>
                </a:solidFill>
                <a:latin typeface="Perpetua"/>
              </a:rPr>
              <a:t> (ex : payer les impôts, respecter les lois, respecter les biens publics, ...). ».</a:t>
            </a:r>
            <a:endParaRPr lang="fr-FR" sz="3200" dirty="0">
              <a:solidFill>
                <a:prstClr val="black"/>
              </a:solidFill>
              <a:latin typeface="Perpetua"/>
            </a:endParaRPr>
          </a:p>
        </p:txBody>
      </p:sp>
    </p:spTree>
    <p:extLst>
      <p:ext uri="{BB962C8B-B14F-4D97-AF65-F5344CB8AC3E}">
        <p14:creationId xmlns:p14="http://schemas.microsoft.com/office/powerpoint/2010/main" val="4073114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F1A0FC-7E50-4887-B076-3AF32E1C73DD}"/>
              </a:ext>
            </a:extLst>
          </p:cNvPr>
          <p:cNvSpPr/>
          <p:nvPr/>
        </p:nvSpPr>
        <p:spPr>
          <a:xfrm>
            <a:off x="281355" y="1410355"/>
            <a:ext cx="11479236" cy="4601260"/>
          </a:xfrm>
          <a:prstGeom prst="rect">
            <a:avLst/>
          </a:prstGeom>
        </p:spPr>
        <p:txBody>
          <a:bodyPr wrap="square">
            <a:spAutoFit/>
          </a:bodyPr>
          <a:lstStyle/>
          <a:p>
            <a:pPr marL="274320" lvl="0" indent="-274320" algn="just">
              <a:spcBef>
                <a:spcPts val="580"/>
              </a:spcBef>
              <a:buClr>
                <a:srgbClr val="D34817"/>
              </a:buClr>
              <a:buSzPct val="85000"/>
              <a:buFont typeface="Wingdings 2"/>
              <a:buChar char=""/>
            </a:pPr>
            <a:r>
              <a:rPr lang="fr-FR" sz="3200" dirty="0">
                <a:solidFill>
                  <a:prstClr val="black"/>
                </a:solidFill>
                <a:latin typeface="Perpetua"/>
              </a:rPr>
              <a:t>Nous</a:t>
            </a:r>
            <a:r>
              <a:rPr lang="fr-FR" sz="3200" i="1" dirty="0">
                <a:solidFill>
                  <a:prstClr val="black"/>
                </a:solidFill>
                <a:latin typeface="Perpetua"/>
              </a:rPr>
              <a:t> </a:t>
            </a:r>
            <a:r>
              <a:rPr lang="fr-FR" sz="3200" dirty="0">
                <a:solidFill>
                  <a:prstClr val="black"/>
                </a:solidFill>
                <a:latin typeface="Perpetua"/>
              </a:rPr>
              <a:t>pouvons alors définir </a:t>
            </a:r>
            <a:r>
              <a:rPr lang="fr-FR" sz="3200" b="1" i="1" u="sng" dirty="0">
                <a:solidFill>
                  <a:prstClr val="black"/>
                </a:solidFill>
                <a:latin typeface="Perpetua"/>
              </a:rPr>
              <a:t>le civisme</a:t>
            </a:r>
            <a:r>
              <a:rPr lang="fr-FR" sz="3200" dirty="0">
                <a:solidFill>
                  <a:prstClr val="black"/>
                </a:solidFill>
                <a:latin typeface="Perpetua"/>
              </a:rPr>
              <a:t> comme étant </a:t>
            </a:r>
            <a:r>
              <a:rPr lang="fr-FR" sz="3200" b="1" dirty="0">
                <a:solidFill>
                  <a:prstClr val="black"/>
                </a:solidFill>
                <a:latin typeface="Perpetua"/>
              </a:rPr>
              <a:t>le respect, l'attachement et le dévouement du citoyen </a:t>
            </a:r>
            <a:r>
              <a:rPr lang="fr-FR" sz="3200" dirty="0">
                <a:solidFill>
                  <a:prstClr val="black"/>
                </a:solidFill>
                <a:latin typeface="Perpetua"/>
              </a:rPr>
              <a:t>pour son pays ou </a:t>
            </a:r>
            <a:r>
              <a:rPr lang="fr-FR" sz="3200" b="1" dirty="0">
                <a:solidFill>
                  <a:prstClr val="black"/>
                </a:solidFill>
                <a:latin typeface="Perpetua"/>
              </a:rPr>
              <a:t>pour la collectivité dans laquelle il vit. </a:t>
            </a:r>
            <a:r>
              <a:rPr lang="fr-FR" sz="3200" dirty="0">
                <a:solidFill>
                  <a:prstClr val="black"/>
                </a:solidFill>
                <a:latin typeface="Perpetua"/>
              </a:rPr>
              <a:t>Cette collectivité peut être entendue comme étant la Région, la province, la commune, le village, le quartier, l’école…</a:t>
            </a:r>
          </a:p>
          <a:p>
            <a:pPr marL="274320" lvl="0" indent="-274320" algn="just">
              <a:spcBef>
                <a:spcPts val="580"/>
              </a:spcBef>
              <a:buClr>
                <a:srgbClr val="D34817"/>
              </a:buClr>
              <a:buSzPct val="85000"/>
              <a:buFont typeface="Wingdings 2"/>
              <a:buChar char=""/>
            </a:pPr>
            <a:r>
              <a:rPr lang="fr-FR" sz="3200" dirty="0">
                <a:solidFill>
                  <a:prstClr val="black"/>
                </a:solidFill>
                <a:latin typeface="Perpetua"/>
              </a:rPr>
              <a:t>Autrement dit, le civisme consiste pour le citoyen à respecter et à faire respecter les lois et les règles en vigueur, mais aussi à avoir conscience de ses devoirs envers la société. C’est agir pour que l’intérêt général l’emporte sur les intérêts particuliers.</a:t>
            </a:r>
          </a:p>
        </p:txBody>
      </p:sp>
      <p:pic>
        <p:nvPicPr>
          <p:cNvPr id="3" name="Image 2">
            <a:extLst>
              <a:ext uri="{FF2B5EF4-FFF2-40B4-BE49-F238E27FC236}">
                <a16:creationId xmlns:a16="http://schemas.microsoft.com/office/drawing/2014/main" id="{5F775215-CDAA-4172-9F3E-76069C1F586B}"/>
              </a:ext>
            </a:extLst>
          </p:cNvPr>
          <p:cNvPicPr>
            <a:picLocks noChangeAspect="1"/>
          </p:cNvPicPr>
          <p:nvPr/>
        </p:nvPicPr>
        <p:blipFill>
          <a:blip r:embed="rId2"/>
          <a:stretch>
            <a:fillRect/>
          </a:stretch>
        </p:blipFill>
        <p:spPr>
          <a:xfrm>
            <a:off x="1045917" y="556811"/>
            <a:ext cx="5767316" cy="792549"/>
          </a:xfrm>
          <a:prstGeom prst="rect">
            <a:avLst/>
          </a:prstGeom>
        </p:spPr>
      </p:pic>
    </p:spTree>
    <p:extLst>
      <p:ext uri="{BB962C8B-B14F-4D97-AF65-F5344CB8AC3E}">
        <p14:creationId xmlns:p14="http://schemas.microsoft.com/office/powerpoint/2010/main" val="4019747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0" y="0"/>
            <a:ext cx="6106510" cy="671119"/>
            <a:chOff x="300797" y="211800"/>
            <a:chExt cx="7800169" cy="671119"/>
          </a:xfrm>
          <a:scene3d>
            <a:camera prst="orthographicFront"/>
            <a:lightRig rig="flat" dir="t"/>
          </a:scene3d>
        </p:grpSpPr>
        <p:sp>
          <p:nvSpPr>
            <p:cNvPr id="3" name="Rectangle 2"/>
            <p:cNvSpPr/>
            <p:nvPr/>
          </p:nvSpPr>
          <p:spPr>
            <a:xfrm>
              <a:off x="300797" y="211800"/>
              <a:ext cx="7800169" cy="671119"/>
            </a:xfrm>
            <a:prstGeom prst="rect">
              <a:avLst/>
            </a:prstGeom>
            <a:solidFill>
              <a:srgbClr val="009900"/>
            </a:soli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4" name="ZoneTexte 3"/>
            <p:cNvSpPr txBox="1"/>
            <p:nvPr/>
          </p:nvSpPr>
          <p:spPr>
            <a:xfrm>
              <a:off x="300797" y="211800"/>
              <a:ext cx="7800169" cy="67111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0846" tIns="60960" rIns="60960" bIns="60960" numCol="1" spcCol="1270" anchor="ctr" anchorCtr="0">
              <a:noAutofit/>
            </a:bodyPr>
            <a:lstStyle/>
            <a:p>
              <a:pPr lvl="0" algn="l" defTabSz="1066800">
                <a:lnSpc>
                  <a:spcPct val="90000"/>
                </a:lnSpc>
                <a:spcBef>
                  <a:spcPct val="0"/>
                </a:spcBef>
                <a:spcAft>
                  <a:spcPct val="35000"/>
                </a:spcAft>
              </a:pP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III. RESAUX SOCIAUX  ET CIVISME</a:t>
              </a:r>
            </a:p>
          </p:txBody>
        </p:sp>
      </p:grpSp>
      <p:sp>
        <p:nvSpPr>
          <p:cNvPr id="5" name="Rectangle 4"/>
          <p:cNvSpPr/>
          <p:nvPr/>
        </p:nvSpPr>
        <p:spPr>
          <a:xfrm>
            <a:off x="388153" y="1074913"/>
            <a:ext cx="11755590" cy="646331"/>
          </a:xfrm>
          <a:prstGeom prst="rect">
            <a:avLst/>
          </a:prstGeom>
        </p:spPr>
        <p:txBody>
          <a:bodyPr wrap="none">
            <a:spAutoFit/>
          </a:bodyPr>
          <a:lstStyle/>
          <a:p>
            <a:pPr marL="285750" indent="-285750">
              <a:buFont typeface="Wingdings" panose="05000000000000000000" pitchFamily="2" charset="2"/>
              <a:buChar char="Ø"/>
            </a:pPr>
            <a:r>
              <a:rPr lang="fr-FR" dirty="0"/>
              <a:t>Toujours éviter de relayer une fausse information sur la toile car cela peut porter préjudice aux droits des personnes ainsi</a:t>
            </a:r>
          </a:p>
          <a:p>
            <a:r>
              <a:rPr lang="fr-FR" dirty="0"/>
              <a:t>qu’à la stabilité d’un pays</a:t>
            </a:r>
          </a:p>
        </p:txBody>
      </p:sp>
      <p:sp>
        <p:nvSpPr>
          <p:cNvPr id="6" name="Rectangle 5"/>
          <p:cNvSpPr/>
          <p:nvPr/>
        </p:nvSpPr>
        <p:spPr>
          <a:xfrm>
            <a:off x="388153" y="1758712"/>
            <a:ext cx="10986043" cy="923330"/>
          </a:xfrm>
          <a:prstGeom prst="rect">
            <a:avLst/>
          </a:prstGeom>
        </p:spPr>
        <p:txBody>
          <a:bodyPr wrap="square">
            <a:spAutoFit/>
          </a:bodyPr>
          <a:lstStyle/>
          <a:p>
            <a:pPr marL="342900" indent="-342900" algn="just">
              <a:buFont typeface="Wingdings" panose="05000000000000000000" pitchFamily="2" charset="2"/>
              <a:buChar char="Ø"/>
            </a:pPr>
            <a:r>
              <a:rPr lang="fr-FR" b="1" dirty="0"/>
              <a:t>Travailler à vérifier ses sources</a:t>
            </a:r>
            <a:r>
              <a:rPr lang="fr-FR" dirty="0"/>
              <a:t> : savoir conjuguer online et offline : l’information récoltée sur Internet doit toujours être vérifiée auprès d’autres sources hors Internet : Le bon vieux « coup de téléphone » reste toujours utile. Ce qui nécessite un bon carnet d’adresses.</a:t>
            </a:r>
          </a:p>
        </p:txBody>
      </p:sp>
      <p:sp>
        <p:nvSpPr>
          <p:cNvPr id="7" name="ZoneTexte 6"/>
          <p:cNvSpPr txBox="1"/>
          <p:nvPr/>
        </p:nvSpPr>
        <p:spPr>
          <a:xfrm>
            <a:off x="388153" y="2719511"/>
            <a:ext cx="11530577" cy="2677656"/>
          </a:xfrm>
          <a:prstGeom prst="rect">
            <a:avLst/>
          </a:prstGeom>
          <a:noFill/>
        </p:spPr>
        <p:txBody>
          <a:bodyPr wrap="square" rtlCol="0">
            <a:spAutoFit/>
          </a:bodyPr>
          <a:lstStyle/>
          <a:p>
            <a:pPr algn="just"/>
            <a:r>
              <a:rPr lang="fr-FR" sz="2000" b="1" dirty="0"/>
              <a:t>Savoir évaluer l’information sur le Net</a:t>
            </a:r>
            <a:endParaRPr lang="fr-FR" sz="2000" dirty="0"/>
          </a:p>
          <a:p>
            <a:pPr algn="just"/>
            <a:r>
              <a:rPr lang="fr-FR" sz="2000" dirty="0"/>
              <a:t> </a:t>
            </a:r>
          </a:p>
          <a:p>
            <a:pPr algn="just"/>
            <a:r>
              <a:rPr lang="fr-FR" dirty="0"/>
              <a:t>Toute information recueillie sur Internet doit être évaluée. Ce qui doit permettre de juger de la pertinence du document en rapport avec le sujet traité ainsi que la fiabilité et la qualité de l’information trouvée.</a:t>
            </a:r>
          </a:p>
          <a:p>
            <a:pPr algn="just"/>
            <a:r>
              <a:rPr lang="fr-FR" dirty="0"/>
              <a:t>Cela peut se faire selon certains critères : </a:t>
            </a:r>
          </a:p>
          <a:p>
            <a:pPr algn="just"/>
            <a:endParaRPr lang="fr-FR" dirty="0"/>
          </a:p>
          <a:p>
            <a:r>
              <a:rPr lang="fr-FR" sz="2000" b="1" dirty="0"/>
              <a:t>1. </a:t>
            </a:r>
            <a:r>
              <a:rPr lang="fr-FR" b="1" dirty="0"/>
              <a:t>Actualité de l’information</a:t>
            </a:r>
            <a:endParaRPr lang="fr-FR" dirty="0"/>
          </a:p>
          <a:p>
            <a:r>
              <a:rPr lang="fr-FR" b="1" dirty="0"/>
              <a:t>2. Pertinence du contenu </a:t>
            </a:r>
            <a:endParaRPr lang="fr-FR" dirty="0"/>
          </a:p>
          <a:p>
            <a:r>
              <a:rPr lang="fr-FR" b="1" dirty="0"/>
              <a:t>3. Identité des auteurs et des sources</a:t>
            </a:r>
            <a:endParaRPr lang="fr-FR" sz="1400" dirty="0"/>
          </a:p>
        </p:txBody>
      </p:sp>
      <p:sp>
        <p:nvSpPr>
          <p:cNvPr id="8" name="Rectangle 7"/>
          <p:cNvSpPr/>
          <p:nvPr/>
        </p:nvSpPr>
        <p:spPr>
          <a:xfrm>
            <a:off x="388153" y="5785973"/>
            <a:ext cx="10857916" cy="830997"/>
          </a:xfrm>
          <a:prstGeom prst="rect">
            <a:avLst/>
          </a:prstGeom>
        </p:spPr>
        <p:txBody>
          <a:bodyPr wrap="square">
            <a:spAutoFit/>
          </a:bodyPr>
          <a:lstStyle/>
          <a:p>
            <a:pPr marL="342900" indent="-342900" algn="ctr">
              <a:buFont typeface="Arial" pitchFamily="34" charset="0"/>
              <a:buChar char="•"/>
            </a:pPr>
            <a:r>
              <a:rPr lang="fr-FR" sz="2400" b="1" dirty="0">
                <a:solidFill>
                  <a:srgbClr val="FF0000"/>
                </a:solidFill>
                <a:effectLst>
                  <a:outerShdw blurRad="38100" dist="38100" dir="2700000" algn="tl">
                    <a:srgbClr val="000000">
                      <a:alpha val="43137"/>
                    </a:srgbClr>
                  </a:outerShdw>
                </a:effectLst>
              </a:rPr>
              <a:t>Mieux vaut publiez des infos en retard, sûres et vérifiées, que de publier de faux scoops.</a:t>
            </a:r>
          </a:p>
        </p:txBody>
      </p:sp>
    </p:spTree>
    <p:extLst>
      <p:ext uri="{BB962C8B-B14F-4D97-AF65-F5344CB8AC3E}">
        <p14:creationId xmlns:p14="http://schemas.microsoft.com/office/powerpoint/2010/main" val="15489624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1944" y="99877"/>
            <a:ext cx="11298621" cy="954107"/>
          </a:xfrm>
          <a:prstGeom prst="rect">
            <a:avLst/>
          </a:prstGeom>
        </p:spPr>
        <p:txBody>
          <a:bodyPr wrap="square">
            <a:spAutoFit/>
          </a:bodyPr>
          <a:lstStyle/>
          <a:p>
            <a:pPr algn="ctr"/>
            <a:r>
              <a:rPr lang="fr-FR" sz="2800" dirty="0">
                <a:solidFill>
                  <a:srgbClr val="FF0000"/>
                </a:solidFill>
              </a:rPr>
              <a:t>Au prix des recommandations ci-dessus, on peut éviter certaines dérives comme les exemples suivants</a:t>
            </a:r>
          </a:p>
        </p:txBody>
      </p:sp>
      <p:pic>
        <p:nvPicPr>
          <p:cNvPr id="3" name="Picture 3" descr="D:\Médias sociaux\CND\FB_IMG_1444933141812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423" y="1768815"/>
            <a:ext cx="5597267" cy="450315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Divers\CSC, avril 2016\Rosine-Sor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7917" y="1496333"/>
            <a:ext cx="5832648" cy="50481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7560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9392" y="530801"/>
            <a:ext cx="11298621" cy="707886"/>
          </a:xfrm>
          <a:prstGeom prst="rect">
            <a:avLst/>
          </a:prstGeom>
        </p:spPr>
        <p:txBody>
          <a:bodyPr wrap="square">
            <a:spAutoFit/>
          </a:bodyPr>
          <a:lstStyle/>
          <a:p>
            <a:pPr algn="ctr"/>
            <a:r>
              <a:rPr lang="fr-FR" sz="4000" b="1" dirty="0">
                <a:solidFill>
                  <a:srgbClr val="FF0000"/>
                </a:solidFill>
                <a:effectLst>
                  <a:outerShdw blurRad="38100" dist="38100" dir="2700000" algn="tl">
                    <a:srgbClr val="000000">
                      <a:alpha val="43137"/>
                    </a:srgbClr>
                  </a:outerShdw>
                </a:effectLst>
              </a:rPr>
              <a:t>ACTUALITE RECENTE DU MINISTRE DE LA JUSTICE</a:t>
            </a:r>
          </a:p>
        </p:txBody>
      </p:sp>
      <p:sp>
        <p:nvSpPr>
          <p:cNvPr id="3" name="Rectangle 2"/>
          <p:cNvSpPr/>
          <p:nvPr/>
        </p:nvSpPr>
        <p:spPr>
          <a:xfrm>
            <a:off x="2638097" y="2617105"/>
            <a:ext cx="6537433" cy="707886"/>
          </a:xfrm>
          <a:prstGeom prst="rect">
            <a:avLst/>
          </a:prstGeom>
        </p:spPr>
        <p:txBody>
          <a:bodyPr wrap="square">
            <a:spAutoFit/>
          </a:bodyPr>
          <a:lstStyle/>
          <a:p>
            <a:pPr algn="ctr"/>
            <a:r>
              <a:rPr lang="fr-FR" sz="4000" b="1" dirty="0">
                <a:solidFill>
                  <a:srgbClr val="FF0000"/>
                </a:solidFill>
                <a:effectLst>
                  <a:outerShdw blurRad="38100" dist="38100" dir="2700000" algn="tl">
                    <a:srgbClr val="000000">
                      <a:alpha val="43137"/>
                    </a:srgbClr>
                  </a:outerShdw>
                </a:effectLst>
              </a:rPr>
              <a:t>INTOX OU REALITE ???</a:t>
            </a:r>
          </a:p>
        </p:txBody>
      </p:sp>
      <p:sp>
        <p:nvSpPr>
          <p:cNvPr id="4" name="Rectangle 3"/>
          <p:cNvSpPr/>
          <p:nvPr/>
        </p:nvSpPr>
        <p:spPr>
          <a:xfrm>
            <a:off x="856592" y="4307425"/>
            <a:ext cx="10725808" cy="1938992"/>
          </a:xfrm>
          <a:prstGeom prst="rect">
            <a:avLst/>
          </a:prstGeom>
        </p:spPr>
        <p:txBody>
          <a:bodyPr wrap="square">
            <a:spAutoFit/>
          </a:bodyPr>
          <a:lstStyle/>
          <a:p>
            <a:pPr algn="ctr"/>
            <a:r>
              <a:rPr lang="fr-FR" sz="4000" b="1" dirty="0">
                <a:solidFill>
                  <a:srgbClr val="FF0000"/>
                </a:solidFill>
                <a:effectLst>
                  <a:outerShdw blurRad="38100" dist="38100" dir="2700000" algn="tl">
                    <a:srgbClr val="000000">
                      <a:alpha val="43137"/>
                    </a:srgbClr>
                  </a:outerShdw>
                </a:effectLst>
              </a:rPr>
              <a:t>AMPLIFICATION DE LA RUMEUR SUR LES RS SANS QU’AUCUNE PREUVE VERITABLE NE SOIT FORMELLEMENT BRANDIE</a:t>
            </a:r>
          </a:p>
        </p:txBody>
      </p:sp>
    </p:spTree>
    <p:extLst>
      <p:ext uri="{BB962C8B-B14F-4D97-AF65-F5344CB8AC3E}">
        <p14:creationId xmlns:p14="http://schemas.microsoft.com/office/powerpoint/2010/main" val="410925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Divers\Ouaga, octobre 2015_IMS\googlebeforeyoutwe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217" y="2267296"/>
            <a:ext cx="3602037" cy="450489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4856914" y="1844824"/>
            <a:ext cx="7166920" cy="954107"/>
          </a:xfrm>
          <a:prstGeom prst="rect">
            <a:avLst/>
          </a:prstGeom>
          <a:noFill/>
        </p:spPr>
        <p:txBody>
          <a:bodyPr wrap="square" rtlCol="0">
            <a:spAutoFit/>
          </a:bodyPr>
          <a:lstStyle/>
          <a:p>
            <a:pPr marL="457200" indent="-457200" algn="just">
              <a:buFont typeface="Wingdings" panose="05000000000000000000" pitchFamily="2" charset="2"/>
              <a:buChar char="Ø"/>
            </a:pPr>
            <a:r>
              <a:rPr lang="fr-FR" sz="2800" dirty="0"/>
              <a:t>Avant de publier toute INFO, faire preuve de bon sens dans l’analyse</a:t>
            </a:r>
            <a:endParaRPr lang="fr-FR" dirty="0"/>
          </a:p>
        </p:txBody>
      </p:sp>
      <p:sp>
        <p:nvSpPr>
          <p:cNvPr id="4" name="ZoneTexte 3"/>
          <p:cNvSpPr txBox="1"/>
          <p:nvPr/>
        </p:nvSpPr>
        <p:spPr>
          <a:xfrm>
            <a:off x="501245" y="742929"/>
            <a:ext cx="7992888" cy="584775"/>
          </a:xfrm>
          <a:prstGeom prst="rect">
            <a:avLst/>
          </a:prstGeom>
          <a:noFill/>
        </p:spPr>
        <p:txBody>
          <a:bodyPr wrap="square" rtlCol="0">
            <a:spAutoFit/>
          </a:bodyPr>
          <a:lstStyle/>
          <a:p>
            <a:r>
              <a:rPr lang="fr-FR" sz="3200" dirty="0"/>
              <a:t>Quels changements à l’ère du numérique ?</a:t>
            </a:r>
          </a:p>
        </p:txBody>
      </p:sp>
      <p:sp>
        <p:nvSpPr>
          <p:cNvPr id="5" name="ZoneTexte 4"/>
          <p:cNvSpPr txBox="1"/>
          <p:nvPr/>
        </p:nvSpPr>
        <p:spPr>
          <a:xfrm>
            <a:off x="4856914" y="2995707"/>
            <a:ext cx="7166920" cy="1384995"/>
          </a:xfrm>
          <a:prstGeom prst="rect">
            <a:avLst/>
          </a:prstGeom>
          <a:noFill/>
        </p:spPr>
        <p:txBody>
          <a:bodyPr wrap="square" rtlCol="0">
            <a:spAutoFit/>
          </a:bodyPr>
          <a:lstStyle/>
          <a:p>
            <a:pPr marL="457200" indent="-457200" algn="just">
              <a:buFont typeface="Wingdings" panose="05000000000000000000" pitchFamily="2" charset="2"/>
              <a:buChar char="Ø"/>
            </a:pPr>
            <a:r>
              <a:rPr lang="fr-FR" sz="2800" dirty="0"/>
              <a:t>C’est-à-dire savoir faire la part de ce qui est vrai, ce qui est bien et de ce qui est juste de publier</a:t>
            </a:r>
            <a:endParaRPr lang="fr-FR" dirty="0"/>
          </a:p>
        </p:txBody>
      </p:sp>
    </p:spTree>
    <p:extLst>
      <p:ext uri="{BB962C8B-B14F-4D97-AF65-F5344CB8AC3E}">
        <p14:creationId xmlns:p14="http://schemas.microsoft.com/office/powerpoint/2010/main" val="2347901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2662" y="285728"/>
            <a:ext cx="7072362" cy="1000132"/>
          </a:xfrm>
          <a:ln>
            <a:miter lim="800000"/>
            <a:headEnd/>
            <a:tailEnd/>
          </a:ln>
          <a:effectLst>
            <a:outerShdw blurRad="40000" dist="23000" dir="5400000" rotWithShape="0">
              <a:srgbClr val="000000">
                <a:alpha val="35000"/>
              </a:srgbClr>
            </a:outerShdw>
            <a:reflection blurRad="6350" stA="50000" endA="295" endPos="92000" dist="101600" dir="5400000" sy="-100000" algn="bl" rotWithShape="0"/>
          </a:effectLst>
          <a:extLst/>
        </p:spPr>
        <p:style>
          <a:lnRef idx="0">
            <a:schemeClr val="accent6"/>
          </a:lnRef>
          <a:fillRef idx="3">
            <a:schemeClr val="accent6"/>
          </a:fillRef>
          <a:effectRef idx="3">
            <a:schemeClr val="accent6"/>
          </a:effectRef>
          <a:fontRef idx="minor">
            <a:schemeClr val="lt1"/>
          </a:fontRef>
        </p:style>
        <p:txBody>
          <a:bodyPr>
            <a:normAutofit/>
          </a:bodyPr>
          <a:lstStyle/>
          <a:p>
            <a:pPr algn="ctr">
              <a:defRPr/>
            </a:pPr>
            <a:r>
              <a:rPr lang="en-US" b="1" dirty="0">
                <a:effectLst>
                  <a:outerShdw blurRad="38100" dist="38100" dir="2700000" algn="tl">
                    <a:srgbClr val="000000">
                      <a:alpha val="43137"/>
                    </a:srgbClr>
                  </a:outerShdw>
                </a:effectLst>
                <a:latin typeface="Times New Roman" pitchFamily="18" charset="0"/>
                <a:cs typeface="Times New Roman" pitchFamily="18" charset="0"/>
              </a:rPr>
              <a:t>PLAN </a:t>
            </a:r>
            <a:endParaRPr lang="fr-FR"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411" name="Espace réservé du numéro de diapositive 1"/>
          <p:cNvSpPr>
            <a:spLocks noGrp="1"/>
          </p:cNvSpPr>
          <p:nvPr>
            <p:ph type="sldNum" sz="quarter" idx="12"/>
          </p:nvPr>
        </p:nvSpPr>
        <p:spPr>
          <a:xfrm>
            <a:off x="9448800" y="6356351"/>
            <a:ext cx="7620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A465FB28-4869-4645-94EE-449C8F5505EC}" type="slidenum">
              <a:rPr lang="fr-FR" altLang="fr-FR" sz="1400"/>
              <a:pPr>
                <a:spcBef>
                  <a:spcPct val="0"/>
                </a:spcBef>
                <a:buFontTx/>
                <a:buNone/>
              </a:pPr>
              <a:t>2</a:t>
            </a:fld>
            <a:endParaRPr lang="fr-FR" altLang="fr-FR" sz="1400"/>
          </a:p>
        </p:txBody>
      </p:sp>
      <p:graphicFrame>
        <p:nvGraphicFramePr>
          <p:cNvPr id="18" name="Diagramme 17"/>
          <p:cNvGraphicFramePr/>
          <p:nvPr>
            <p:extLst>
              <p:ext uri="{D42A27DB-BD31-4B8C-83A1-F6EECF244321}">
                <p14:modId xmlns:p14="http://schemas.microsoft.com/office/powerpoint/2010/main" val="3904842747"/>
              </p:ext>
            </p:extLst>
          </p:nvPr>
        </p:nvGraphicFramePr>
        <p:xfrm>
          <a:off x="2024033" y="1785926"/>
          <a:ext cx="8917235" cy="44291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Rectangle 2"/>
          <p:cNvSpPr txBox="1">
            <a:spLocks noChangeArrowheads="1"/>
          </p:cNvSpPr>
          <p:nvPr/>
        </p:nvSpPr>
        <p:spPr>
          <a:xfrm>
            <a:off x="2166938" y="214313"/>
            <a:ext cx="7772400" cy="1143000"/>
          </a:xfrm>
          <a:prstGeom prst="rect">
            <a:avLst/>
          </a:prstGeom>
        </p:spPr>
        <p:txBody>
          <a:bodyPr/>
          <a:lstStyle/>
          <a:p>
            <a:pPr algn="ctr" eaLnBrk="1" hangingPunct="1">
              <a:defRPr/>
            </a:pPr>
            <a:endParaRPr lang="fr-FR" sz="4000" b="1" dirty="0">
              <a:solidFill>
                <a:srgbClr val="CC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082798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txBox="1">
            <a:spLocks/>
          </p:cNvSpPr>
          <p:nvPr/>
        </p:nvSpPr>
        <p:spPr>
          <a:xfrm>
            <a:off x="331973" y="1969669"/>
            <a:ext cx="11042848" cy="5477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dirty="0"/>
              <a:t>1. De la constitution :</a:t>
            </a:r>
          </a:p>
        </p:txBody>
      </p:sp>
      <p:sp>
        <p:nvSpPr>
          <p:cNvPr id="4" name="Rectangle 3"/>
          <p:cNvSpPr/>
          <p:nvPr/>
        </p:nvSpPr>
        <p:spPr>
          <a:xfrm>
            <a:off x="163720" y="1508004"/>
            <a:ext cx="3088089"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a:spAutoFit/>
          </a:bodyPr>
          <a:lstStyle/>
          <a:p>
            <a:pPr algn="just">
              <a:buFont typeface="Arial" panose="020B0604020202020204" pitchFamily="34" charset="0"/>
              <a:buNone/>
            </a:pPr>
            <a:r>
              <a:rPr lang="fr-FR" sz="2400" dirty="0"/>
              <a:t>Il s’agit principalement:</a:t>
            </a:r>
          </a:p>
        </p:txBody>
      </p:sp>
      <p:sp>
        <p:nvSpPr>
          <p:cNvPr id="5" name="Rectangle 4"/>
          <p:cNvSpPr/>
          <p:nvPr/>
        </p:nvSpPr>
        <p:spPr>
          <a:xfrm>
            <a:off x="1085280" y="2325442"/>
            <a:ext cx="10791410" cy="1569660"/>
          </a:xfrm>
          <a:prstGeom prst="rect">
            <a:avLst/>
          </a:prstGeom>
        </p:spPr>
        <p:txBody>
          <a:bodyPr wrap="square">
            <a:spAutoFit/>
          </a:bodyPr>
          <a:lstStyle/>
          <a:p>
            <a:r>
              <a:rPr lang="fr-FR" sz="2400" dirty="0"/>
              <a:t>L’article 08 al1 de la constitution du Burkina Faso prévoit que </a:t>
            </a:r>
            <a:r>
              <a:rPr lang="fr-FR" sz="2400" i="1" dirty="0"/>
              <a:t>‘’ </a:t>
            </a:r>
            <a:r>
              <a:rPr lang="fr-FR" sz="2400" b="1" i="1" dirty="0">
                <a:solidFill>
                  <a:srgbClr val="FF0000"/>
                </a:solidFill>
                <a:effectLst>
                  <a:outerShdw blurRad="38100" dist="38100" dir="2700000" algn="tl">
                    <a:srgbClr val="000000">
                      <a:alpha val="43137"/>
                    </a:srgbClr>
                  </a:outerShdw>
                </a:effectLst>
              </a:rPr>
              <a:t>Les libertés d'opinion, de presse et le droit à l'information sont garantis</a:t>
            </a:r>
            <a:r>
              <a:rPr lang="fr-FR" sz="2400" b="1" dirty="0">
                <a:solidFill>
                  <a:srgbClr val="FF0000"/>
                </a:solidFill>
                <a:effectLst>
                  <a:outerShdw blurRad="38100" dist="38100" dir="2700000" algn="tl">
                    <a:srgbClr val="000000">
                      <a:alpha val="43137"/>
                    </a:srgbClr>
                  </a:outerShdw>
                </a:effectLst>
              </a:rPr>
              <a:t>’’</a:t>
            </a:r>
            <a:r>
              <a:rPr lang="fr-FR" sz="2400" dirty="0"/>
              <a:t>,</a:t>
            </a:r>
          </a:p>
          <a:p>
            <a:r>
              <a:rPr lang="fr-FR" sz="2400" b="1" dirty="0">
                <a:solidFill>
                  <a:srgbClr val="FF0000"/>
                </a:solidFill>
                <a:effectLst>
                  <a:outerShdw blurRad="38100" dist="38100" dir="2700000" algn="tl">
                    <a:srgbClr val="000000">
                      <a:alpha val="43137"/>
                    </a:srgbClr>
                  </a:outerShdw>
                </a:effectLst>
              </a:rPr>
              <a:t>En principe toute personne peut jouir de ces libertés et de ce droit sur les réseaux sociaux,</a:t>
            </a:r>
          </a:p>
        </p:txBody>
      </p:sp>
      <p:sp>
        <p:nvSpPr>
          <p:cNvPr id="6" name="Rectangle 5"/>
          <p:cNvSpPr/>
          <p:nvPr/>
        </p:nvSpPr>
        <p:spPr>
          <a:xfrm>
            <a:off x="1085280" y="4250875"/>
            <a:ext cx="10602223" cy="1569660"/>
          </a:xfrm>
          <a:prstGeom prst="rect">
            <a:avLst/>
          </a:prstGeom>
        </p:spPr>
        <p:txBody>
          <a:bodyPr wrap="square">
            <a:spAutoFit/>
          </a:bodyPr>
          <a:lstStyle/>
          <a:p>
            <a:pPr algn="just"/>
            <a:r>
              <a:rPr lang="fr-FR" sz="2400" dirty="0"/>
              <a:t>Toutefois l’al2. du même article contient une restriction: </a:t>
            </a:r>
            <a:r>
              <a:rPr lang="fr-FR" sz="2400" b="1" i="1" dirty="0">
                <a:solidFill>
                  <a:srgbClr val="FF0000"/>
                </a:solidFill>
                <a:effectLst>
                  <a:outerShdw blurRad="38100" dist="38100" dir="2700000" algn="tl">
                    <a:srgbClr val="000000">
                      <a:alpha val="43137"/>
                    </a:srgbClr>
                  </a:outerShdw>
                </a:effectLst>
              </a:rPr>
              <a:t>ces libertés doivent être exercées dans le cadre des lois et règlements en vigueur.</a:t>
            </a:r>
          </a:p>
          <a:p>
            <a:pPr algn="just"/>
            <a:r>
              <a:rPr lang="fr-FR" sz="2400" b="1" i="1" dirty="0">
                <a:solidFill>
                  <a:srgbClr val="FF0000"/>
                </a:solidFill>
                <a:effectLst>
                  <a:outerShdw blurRad="38100" dist="38100" dir="2700000" algn="tl">
                    <a:srgbClr val="000000">
                      <a:alpha val="43137"/>
                    </a:srgbClr>
                  </a:outerShdw>
                </a:effectLst>
              </a:rPr>
              <a:t>Elles ne sont donc pas absolues et les réseaux sociaux ne sont pas une zone de non droit.</a:t>
            </a:r>
          </a:p>
        </p:txBody>
      </p:sp>
      <p:grpSp>
        <p:nvGrpSpPr>
          <p:cNvPr id="7" name="Groupe 6"/>
          <p:cNvGrpSpPr/>
          <p:nvPr/>
        </p:nvGrpSpPr>
        <p:grpSpPr>
          <a:xfrm>
            <a:off x="374475" y="113574"/>
            <a:ext cx="8559318" cy="671119"/>
            <a:chOff x="300797" y="211800"/>
            <a:chExt cx="7800169" cy="671119"/>
          </a:xfrm>
          <a:scene3d>
            <a:camera prst="orthographicFront"/>
            <a:lightRig rig="flat" dir="t"/>
          </a:scene3d>
        </p:grpSpPr>
        <p:sp>
          <p:nvSpPr>
            <p:cNvPr id="8" name="Rectangle 7"/>
            <p:cNvSpPr/>
            <p:nvPr/>
          </p:nvSpPr>
          <p:spPr>
            <a:xfrm>
              <a:off x="300797" y="211800"/>
              <a:ext cx="7800169" cy="671119"/>
            </a:xfrm>
            <a:prstGeom prst="rect">
              <a:avLst/>
            </a:prstGeom>
            <a:solidFill>
              <a:srgbClr val="009900"/>
            </a:soli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9" name="ZoneTexte 8"/>
            <p:cNvSpPr txBox="1"/>
            <p:nvPr/>
          </p:nvSpPr>
          <p:spPr>
            <a:xfrm>
              <a:off x="300797" y="211800"/>
              <a:ext cx="7800169" cy="67111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0846" tIns="60960" rIns="60960" bIns="60960" numCol="1" spcCol="1270" anchor="ctr" anchorCtr="0">
              <a:noAutofit/>
            </a:bodyPr>
            <a:lstStyle/>
            <a:p>
              <a:pPr lvl="0" algn="l" defTabSz="1066800">
                <a:lnSpc>
                  <a:spcPct val="90000"/>
                </a:lnSpc>
                <a:spcBef>
                  <a:spcPct val="0"/>
                </a:spcBef>
                <a:spcAft>
                  <a:spcPct val="35000"/>
                </a:spcAft>
              </a:pP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IV. REGIME JURIDIQUE APPLICABLE SUR LES RS</a:t>
              </a:r>
            </a:p>
          </p:txBody>
        </p:sp>
      </p:grpSp>
    </p:spTree>
    <p:extLst>
      <p:ext uri="{BB962C8B-B14F-4D97-AF65-F5344CB8AC3E}">
        <p14:creationId xmlns:p14="http://schemas.microsoft.com/office/powerpoint/2010/main" val="2673170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310953" y="245973"/>
            <a:ext cx="11042848" cy="54778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dirty="0"/>
              <a:t>2. Du Code Pénal :</a:t>
            </a:r>
          </a:p>
        </p:txBody>
      </p:sp>
      <p:sp>
        <p:nvSpPr>
          <p:cNvPr id="3" name="Rectangle 2"/>
          <p:cNvSpPr/>
          <p:nvPr/>
        </p:nvSpPr>
        <p:spPr>
          <a:xfrm>
            <a:off x="310953" y="1251604"/>
            <a:ext cx="11487808" cy="5139869"/>
          </a:xfrm>
          <a:prstGeom prst="rect">
            <a:avLst/>
          </a:prstGeom>
        </p:spPr>
        <p:txBody>
          <a:bodyPr wrap="square">
            <a:spAutoFit/>
          </a:bodyPr>
          <a:lstStyle/>
          <a:p>
            <a:pPr marL="457200" indent="-457200" algn="just">
              <a:buFont typeface="Wingdings" panose="05000000000000000000" pitchFamily="2" charset="2"/>
              <a:buChar char="Ø"/>
            </a:pPr>
            <a:r>
              <a:rPr lang="fr-FR" sz="2800" b="1" dirty="0">
                <a:solidFill>
                  <a:srgbClr val="FF0000"/>
                </a:solidFill>
                <a:effectLst>
                  <a:outerShdw blurRad="38100" dist="38100" dir="2700000" algn="tl">
                    <a:srgbClr val="000000">
                      <a:alpha val="43137"/>
                    </a:srgbClr>
                  </a:outerShdw>
                </a:effectLst>
              </a:rPr>
              <a:t>Il s’applique aux publications non faites dans le cadre d’un journal en ligne,</a:t>
            </a:r>
          </a:p>
          <a:p>
            <a:pPr marL="457200" indent="-457200" algn="just">
              <a:buFont typeface="Wingdings" panose="05000000000000000000" pitchFamily="2" charset="2"/>
              <a:buChar char="Ø"/>
            </a:pPr>
            <a:r>
              <a:rPr lang="fr-FR" sz="2800" b="1" dirty="0">
                <a:solidFill>
                  <a:srgbClr val="FF0000"/>
                </a:solidFill>
                <a:effectLst>
                  <a:outerShdw blurRad="38100" dist="38100" dir="2700000" algn="tl">
                    <a:srgbClr val="000000">
                      <a:alpha val="43137"/>
                    </a:srgbClr>
                  </a:outerShdw>
                </a:effectLst>
              </a:rPr>
              <a:t>Il s’agit des pages personnelles sur les réseaux sociaux, des blogs et des sites internet personnels</a:t>
            </a:r>
            <a:r>
              <a:rPr lang="fr-FR" sz="2800" dirty="0"/>
              <a:t>,</a:t>
            </a:r>
          </a:p>
          <a:p>
            <a:pPr marL="457200" indent="-457200" algn="just">
              <a:buFont typeface="Wingdings" panose="05000000000000000000" pitchFamily="2" charset="2"/>
              <a:buChar char="Ø"/>
            </a:pPr>
            <a:r>
              <a:rPr lang="fr-FR" sz="2800" dirty="0"/>
              <a:t>Les publications faites sur ces plateformes ne bénéficient pas de l’adoucissement des peines opérées par la loi relative à la presse en ligne,</a:t>
            </a:r>
          </a:p>
          <a:p>
            <a:pPr marL="457200" indent="-457200" algn="just">
              <a:buFont typeface="Wingdings" panose="05000000000000000000" pitchFamily="2" charset="2"/>
              <a:buChar char="Ø"/>
            </a:pPr>
            <a:r>
              <a:rPr lang="fr-FR" sz="4000" b="1" dirty="0">
                <a:solidFill>
                  <a:srgbClr val="FF0000"/>
                </a:solidFill>
                <a:effectLst>
                  <a:outerShdw blurRad="38100" dist="38100" dir="2700000" algn="tl">
                    <a:srgbClr val="000000">
                      <a:alpha val="43137"/>
                    </a:srgbClr>
                  </a:outerShdw>
                </a:effectLst>
              </a:rPr>
              <a:t>Les auteurs des publications sur les pages personnelles des réseaux sociaux, des blogs et des sites internet personnels, peuvent donc être condamné à l’emprisonnement. </a:t>
            </a:r>
          </a:p>
        </p:txBody>
      </p:sp>
    </p:spTree>
    <p:extLst>
      <p:ext uri="{BB962C8B-B14F-4D97-AF65-F5344CB8AC3E}">
        <p14:creationId xmlns:p14="http://schemas.microsoft.com/office/powerpoint/2010/main" val="1532215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2566" y="224135"/>
            <a:ext cx="10773102" cy="954107"/>
          </a:xfrm>
          <a:prstGeom prst="rect">
            <a:avLst/>
          </a:prstGeom>
        </p:spPr>
        <p:txBody>
          <a:bodyPr wrap="square">
            <a:spAutoFit/>
          </a:bodyPr>
          <a:lstStyle/>
          <a:p>
            <a:pPr algn="ctr"/>
            <a:r>
              <a:rPr lang="fr-FR" sz="2800" dirty="0"/>
              <a:t>3. La loi n°058/CNT du 04/09/2015 modifiée par la loi n°86-2015/CNT DU 17/12/2015, portant régime juridique applicable à la presse en ligne</a:t>
            </a:r>
          </a:p>
        </p:txBody>
      </p:sp>
      <p:sp>
        <p:nvSpPr>
          <p:cNvPr id="3" name="Rectangle 2"/>
          <p:cNvSpPr/>
          <p:nvPr/>
        </p:nvSpPr>
        <p:spPr>
          <a:xfrm>
            <a:off x="231227" y="1859340"/>
            <a:ext cx="11624441" cy="4401205"/>
          </a:xfrm>
          <a:prstGeom prst="rect">
            <a:avLst/>
          </a:prstGeom>
        </p:spPr>
        <p:txBody>
          <a:bodyPr wrap="square">
            <a:spAutoFit/>
          </a:bodyPr>
          <a:lstStyle/>
          <a:p>
            <a:pPr marL="457200" indent="-457200">
              <a:buFont typeface="Wingdings" panose="05000000000000000000" pitchFamily="2" charset="2"/>
              <a:buChar char="Ø"/>
            </a:pPr>
            <a:r>
              <a:rPr lang="fr-FR" sz="2800" dirty="0"/>
              <a:t>Elle s’applique aux professionnels de la presse en ligne,</a:t>
            </a:r>
          </a:p>
          <a:p>
            <a:pPr marL="457200" indent="-457200">
              <a:buFont typeface="Wingdings" panose="05000000000000000000" pitchFamily="2" charset="2"/>
              <a:buChar char="Ø"/>
            </a:pPr>
            <a:r>
              <a:rPr lang="fr-FR" sz="2800" dirty="0"/>
              <a:t>Il s’agit des entreprises de presse en ligne et des journaux en ligne (ex </a:t>
            </a:r>
            <a:r>
              <a:rPr lang="fr-FR" sz="2800" dirty="0" err="1"/>
              <a:t>Fasonet</a:t>
            </a:r>
            <a:r>
              <a:rPr lang="fr-FR" sz="2800" dirty="0"/>
              <a:t>, Burkina24…),</a:t>
            </a:r>
          </a:p>
          <a:p>
            <a:pPr marL="457200" indent="-457200">
              <a:buFont typeface="Wingdings" panose="05000000000000000000" pitchFamily="2" charset="2"/>
              <a:buChar char="Ø"/>
            </a:pPr>
            <a:r>
              <a:rPr lang="fr-FR" sz="2800" dirty="0"/>
              <a:t>Elle supprime les peines d’emprisonnement pour les délits de presse en ligne,</a:t>
            </a:r>
          </a:p>
          <a:p>
            <a:pPr marL="457200" indent="-457200">
              <a:buFont typeface="Wingdings" panose="05000000000000000000" pitchFamily="2" charset="2"/>
              <a:buChar char="Ø"/>
            </a:pPr>
            <a:r>
              <a:rPr lang="fr-FR" sz="2800" dirty="0"/>
              <a:t>Les publications des journaux en ligne se retrouvant dans les réseaux sociaux restent régies par cette loi,</a:t>
            </a:r>
          </a:p>
          <a:p>
            <a:pPr marL="457200" indent="-457200">
              <a:buFont typeface="Wingdings" panose="05000000000000000000" pitchFamily="2" charset="2"/>
              <a:buChar char="Ø"/>
            </a:pPr>
            <a:r>
              <a:rPr lang="fr-FR" sz="2800" dirty="0"/>
              <a:t>Cette loi ne s’applique ni aux sites internet personnel, ni aux blogs ni aux pages personnels dans les réseaux sociaux (Facebook, Twitter, LinkedIn…)</a:t>
            </a:r>
          </a:p>
          <a:p>
            <a:pPr marL="457200" indent="-457200">
              <a:buFont typeface="Wingdings" panose="05000000000000000000" pitchFamily="2" charset="2"/>
              <a:buChar char="Ø"/>
            </a:pPr>
            <a:endParaRPr lang="fr-FR" sz="2800" dirty="0"/>
          </a:p>
        </p:txBody>
      </p:sp>
    </p:spTree>
    <p:extLst>
      <p:ext uri="{BB962C8B-B14F-4D97-AF65-F5344CB8AC3E}">
        <p14:creationId xmlns:p14="http://schemas.microsoft.com/office/powerpoint/2010/main" val="4159879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57200" y="0"/>
            <a:ext cx="11419490" cy="1376855"/>
          </a:xfrm>
          <a:prstGeom prst="rect">
            <a:avLst/>
          </a:prstGeom>
        </p:spPr>
        <p:txBody>
          <a:bodyPr>
            <a:normAutofit fontScale="97500"/>
          </a:bodyPr>
          <a:lstStyle>
            <a:defPPr>
              <a:defRPr lang="fr-FR"/>
            </a:defPPr>
            <a:lvl1pPr algn="ctr">
              <a:lnSpc>
                <a:spcPct val="90000"/>
              </a:lnSpc>
              <a:spcBef>
                <a:spcPct val="0"/>
              </a:spcBef>
              <a:buNone/>
              <a:defRPr sz="4400">
                <a:latin typeface="+mj-lt"/>
                <a:ea typeface="+mj-ea"/>
                <a:cs typeface="+mj-cs"/>
              </a:defRPr>
            </a:lvl1pPr>
          </a:lstStyle>
          <a:p>
            <a:r>
              <a:rPr lang="fr-FR" dirty="0"/>
              <a:t>Les infractions couramment rencontrées sur les réseaux sociaux</a:t>
            </a:r>
          </a:p>
        </p:txBody>
      </p:sp>
      <p:sp>
        <p:nvSpPr>
          <p:cNvPr id="3" name="Rectangle 2"/>
          <p:cNvSpPr/>
          <p:nvPr/>
        </p:nvSpPr>
        <p:spPr>
          <a:xfrm>
            <a:off x="273268" y="1536064"/>
            <a:ext cx="11603421" cy="1938992"/>
          </a:xfrm>
          <a:prstGeom prst="rect">
            <a:avLst/>
          </a:prstGeom>
        </p:spPr>
        <p:txBody>
          <a:bodyPr wrap="square">
            <a:spAutoFit/>
          </a:bodyPr>
          <a:lstStyle/>
          <a:p>
            <a:pPr marL="514350" indent="-514350">
              <a:buAutoNum type="arabicParenR"/>
            </a:pPr>
            <a:r>
              <a:rPr lang="fr-FR" sz="2400" b="1" dirty="0"/>
              <a:t>La diffamation: </a:t>
            </a:r>
          </a:p>
          <a:p>
            <a:pPr marL="514350" indent="-514350" algn="just">
              <a:buFont typeface="Wingdings" panose="05000000000000000000" pitchFamily="2" charset="2"/>
              <a:buChar char="Ø"/>
            </a:pPr>
            <a:r>
              <a:rPr lang="fr-FR" sz="2400" b="1" dirty="0"/>
              <a:t>c’est quand la publication </a:t>
            </a:r>
            <a:r>
              <a:rPr lang="fr-FR" sz="2400" dirty="0"/>
              <a:t>impute un fait qui porte atteinte à l'honneur ou à la considération de la personne ou </a:t>
            </a:r>
            <a:r>
              <a:rPr lang="fr-FR" sz="2400"/>
              <a:t>au corps auquel </a:t>
            </a:r>
            <a:r>
              <a:rPr lang="fr-FR" sz="2400" dirty="0"/>
              <a:t>le fait est imputé,</a:t>
            </a:r>
          </a:p>
          <a:p>
            <a:pPr marL="514350" indent="-514350" algn="just">
              <a:buFont typeface="Wingdings" panose="05000000000000000000" pitchFamily="2" charset="2"/>
              <a:buChar char="Ø"/>
            </a:pPr>
            <a:r>
              <a:rPr lang="fr-FR" sz="2400" b="1" dirty="0">
                <a:solidFill>
                  <a:srgbClr val="FF0000"/>
                </a:solidFill>
                <a:effectLst>
                  <a:outerShdw blurRad="38100" dist="38100" dir="2700000" algn="tl">
                    <a:srgbClr val="000000">
                      <a:alpha val="43137"/>
                    </a:srgbClr>
                  </a:outerShdw>
                </a:effectLst>
              </a:rPr>
              <a:t>Personnes punissables: l’auteur de la publication et ceux qui contribuent à la propager (ceux qui l’ont partagé, l’ont aimé…)</a:t>
            </a:r>
          </a:p>
        </p:txBody>
      </p:sp>
      <p:sp>
        <p:nvSpPr>
          <p:cNvPr id="4" name="Rectangle 3"/>
          <p:cNvSpPr/>
          <p:nvPr/>
        </p:nvSpPr>
        <p:spPr>
          <a:xfrm>
            <a:off x="373118" y="3634265"/>
            <a:ext cx="11377448" cy="2554545"/>
          </a:xfrm>
          <a:prstGeom prst="rect">
            <a:avLst/>
          </a:prstGeom>
        </p:spPr>
        <p:txBody>
          <a:bodyPr wrap="square">
            <a:spAutoFit/>
          </a:bodyPr>
          <a:lstStyle/>
          <a:p>
            <a:r>
              <a:rPr lang="fr-FR" sz="2400" b="1" dirty="0"/>
              <a:t>2) L’injure : </a:t>
            </a:r>
          </a:p>
          <a:p>
            <a:pPr marL="342900" indent="-342900" algn="just">
              <a:buFont typeface="Wingdings" panose="05000000000000000000" pitchFamily="2" charset="2"/>
              <a:buChar char="Ø"/>
            </a:pPr>
            <a:r>
              <a:rPr lang="fr-FR" sz="2400" dirty="0"/>
              <a:t>Elle est constituée d’expression outrageante, de termes de mépris ou d’invectives qui ne renferme pas l'imputation d’un fait quelconque. </a:t>
            </a:r>
          </a:p>
          <a:p>
            <a:pPr marL="342900" indent="-342900" algn="just">
              <a:buFont typeface="Wingdings" panose="05000000000000000000" pitchFamily="2" charset="2"/>
              <a:buChar char="Ø"/>
            </a:pPr>
            <a:r>
              <a:rPr lang="fr-FR" sz="3200" b="1" dirty="0">
                <a:solidFill>
                  <a:srgbClr val="FF0000"/>
                </a:solidFill>
                <a:effectLst>
                  <a:outerShdw blurRad="38100" dist="38100" dir="2700000" algn="tl">
                    <a:srgbClr val="000000">
                      <a:alpha val="43137"/>
                    </a:srgbClr>
                  </a:outerShdw>
                </a:effectLst>
              </a:rPr>
              <a:t>Personnes punissables: l’auteur de la publication et ceux qui contribuent à la propager (ceux qui l’ont partagé, l’ont aimé…)</a:t>
            </a:r>
          </a:p>
          <a:p>
            <a:pPr marL="342900" indent="-342900">
              <a:buFont typeface="Wingdings" panose="05000000000000000000" pitchFamily="2" charset="2"/>
              <a:buChar char="Ø"/>
            </a:pPr>
            <a:endParaRPr lang="fr-FR" sz="2400" dirty="0"/>
          </a:p>
        </p:txBody>
      </p:sp>
    </p:spTree>
    <p:extLst>
      <p:ext uri="{BB962C8B-B14F-4D97-AF65-F5344CB8AC3E}">
        <p14:creationId xmlns:p14="http://schemas.microsoft.com/office/powerpoint/2010/main" val="2575626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2032" y="206844"/>
            <a:ext cx="6769097" cy="584775"/>
          </a:xfrm>
          <a:prstGeom prst="rect">
            <a:avLst/>
          </a:prstGeom>
        </p:spPr>
        <p:txBody>
          <a:bodyPr wrap="none">
            <a:spAutoFit/>
          </a:bodyPr>
          <a:lstStyle/>
          <a:p>
            <a:r>
              <a:rPr lang="fr-FR" sz="3200" b="1" dirty="0"/>
              <a:t>3. L’atteinte à l’intimité de la vie privée</a:t>
            </a:r>
          </a:p>
        </p:txBody>
      </p:sp>
      <p:sp>
        <p:nvSpPr>
          <p:cNvPr id="3" name="Rectangle 2"/>
          <p:cNvSpPr/>
          <p:nvPr/>
        </p:nvSpPr>
        <p:spPr>
          <a:xfrm>
            <a:off x="231227" y="1101410"/>
            <a:ext cx="11571890" cy="2677656"/>
          </a:xfrm>
          <a:prstGeom prst="rect">
            <a:avLst/>
          </a:prstGeom>
        </p:spPr>
        <p:txBody>
          <a:bodyPr wrap="square">
            <a:spAutoFit/>
          </a:bodyPr>
          <a:lstStyle/>
          <a:p>
            <a:pPr marL="457200" indent="-457200" algn="just">
              <a:buFont typeface="Wingdings" panose="05000000000000000000" pitchFamily="2" charset="2"/>
              <a:buChar char="Ø"/>
            </a:pPr>
            <a:r>
              <a:rPr lang="fr-FR" sz="2800" dirty="0"/>
              <a:t>La publication des paroles qu’une personne a prononcées dans un lieu privé sans le consentement de celle-ci,</a:t>
            </a:r>
          </a:p>
          <a:p>
            <a:pPr marL="457200" indent="-457200" algn="just">
              <a:buFont typeface="Wingdings" panose="05000000000000000000" pitchFamily="2" charset="2"/>
              <a:buChar char="Ø"/>
            </a:pPr>
            <a:r>
              <a:rPr lang="fr-FR" sz="2800" dirty="0"/>
              <a:t>Publication de l’image d’une personne se trouvant dans un lieu privé sans le consentement de celle-ci ,</a:t>
            </a:r>
          </a:p>
          <a:p>
            <a:pPr marL="457200" indent="-457200" algn="just">
              <a:buFont typeface="Wingdings" panose="05000000000000000000" pitchFamily="2" charset="2"/>
              <a:buChar char="Ø"/>
            </a:pPr>
            <a:r>
              <a:rPr lang="fr-FR" sz="2800" b="1" dirty="0">
                <a:solidFill>
                  <a:srgbClr val="FF0000"/>
                </a:solidFill>
                <a:effectLst>
                  <a:outerShdw blurRad="38100" dist="38100" dir="2700000" algn="tl">
                    <a:srgbClr val="000000">
                      <a:alpha val="43137"/>
                    </a:srgbClr>
                  </a:outerShdw>
                </a:effectLst>
              </a:rPr>
              <a:t>Personnes punissables: l’auteur de la publication et ceux qui contribuent à la propager (ceux qui l’ont partagé, l’ont aimé…)</a:t>
            </a:r>
          </a:p>
        </p:txBody>
      </p:sp>
      <p:sp>
        <p:nvSpPr>
          <p:cNvPr id="4" name="Rectangle 3"/>
          <p:cNvSpPr/>
          <p:nvPr/>
        </p:nvSpPr>
        <p:spPr>
          <a:xfrm>
            <a:off x="231227" y="4011588"/>
            <a:ext cx="6202147" cy="584775"/>
          </a:xfrm>
          <a:prstGeom prst="rect">
            <a:avLst/>
          </a:prstGeom>
        </p:spPr>
        <p:txBody>
          <a:bodyPr wrap="none">
            <a:spAutoFit/>
          </a:bodyPr>
          <a:lstStyle/>
          <a:p>
            <a:r>
              <a:rPr lang="fr-FR" sz="3200" b="1" dirty="0"/>
              <a:t>4. Les montages de voix ou d’image</a:t>
            </a:r>
          </a:p>
        </p:txBody>
      </p:sp>
      <p:sp>
        <p:nvSpPr>
          <p:cNvPr id="5" name="Rectangle 4"/>
          <p:cNvSpPr/>
          <p:nvPr/>
        </p:nvSpPr>
        <p:spPr>
          <a:xfrm>
            <a:off x="284300" y="4828885"/>
            <a:ext cx="11465743" cy="1384995"/>
          </a:xfrm>
          <a:prstGeom prst="rect">
            <a:avLst/>
          </a:prstGeom>
        </p:spPr>
        <p:txBody>
          <a:bodyPr wrap="square">
            <a:spAutoFit/>
          </a:bodyPr>
          <a:lstStyle/>
          <a:p>
            <a:pPr marL="457200" indent="-457200" algn="just">
              <a:buFont typeface="Wingdings" panose="05000000000000000000" pitchFamily="2" charset="2"/>
              <a:buChar char="Ø"/>
            </a:pPr>
            <a:r>
              <a:rPr lang="fr-FR" sz="2800" dirty="0"/>
              <a:t>Publication de montage réalisé avec les paroles ou l’image d’une personne, sans le consentement de celle-ci et la non indication expresse qu’il s’agit d’un montage. Art.372 code pénal</a:t>
            </a:r>
          </a:p>
        </p:txBody>
      </p:sp>
    </p:spTree>
    <p:extLst>
      <p:ext uri="{BB962C8B-B14F-4D97-AF65-F5344CB8AC3E}">
        <p14:creationId xmlns:p14="http://schemas.microsoft.com/office/powerpoint/2010/main" val="2383881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19"/>
          <p:cNvGrpSpPr>
            <a:grpSpLocks/>
          </p:cNvGrpSpPr>
          <p:nvPr/>
        </p:nvGrpSpPr>
        <p:grpSpPr bwMode="auto">
          <a:xfrm>
            <a:off x="483476" y="1565275"/>
            <a:ext cx="11424745" cy="2643188"/>
            <a:chOff x="468313" y="3414724"/>
            <a:chExt cx="8424862" cy="1728788"/>
          </a:xfrm>
        </p:grpSpPr>
        <p:sp>
          <p:nvSpPr>
            <p:cNvPr id="11" name="AutoShape 18"/>
            <p:cNvSpPr>
              <a:spLocks noChangeArrowheads="1"/>
            </p:cNvSpPr>
            <p:nvPr/>
          </p:nvSpPr>
          <p:spPr bwMode="auto">
            <a:xfrm>
              <a:off x="468313" y="3414724"/>
              <a:ext cx="8424862" cy="1728788"/>
            </a:xfrm>
            <a:prstGeom prst="roundRect">
              <a:avLst>
                <a:gd name="adj" fmla="val 16667"/>
              </a:avLst>
            </a:prstGeom>
            <a:gradFill rotWithShape="1">
              <a:gsLst>
                <a:gs pos="0">
                  <a:srgbClr val="FFCC99"/>
                </a:gs>
                <a:gs pos="50000">
                  <a:schemeClr val="bg1"/>
                </a:gs>
                <a:gs pos="100000">
                  <a:srgbClr val="FFCC99"/>
                </a:gs>
              </a:gsLst>
              <a:lin ang="5400000" scaled="1"/>
            </a:gradFill>
            <a:ln w="127000">
              <a:solidFill>
                <a:srgbClr val="CC3300"/>
              </a:solidFill>
              <a:round/>
              <a:headEnd/>
              <a:tailEnd/>
            </a:ln>
            <a:effectLst/>
            <a:scene3d>
              <a:camera prst="orthographicFront"/>
              <a:lightRig rig="threePt" dir="t"/>
            </a:scene3d>
            <a:sp3d>
              <a:bevelT/>
            </a:sp3d>
          </p:spPr>
          <p:txBody>
            <a:bodyPr wrap="none" anchor="ctr"/>
            <a:lstStyle/>
            <a:p>
              <a:pPr algn="ctr" eaLnBrk="1" hangingPunct="1">
                <a:defRPr/>
              </a:pPr>
              <a:endParaRPr lang="fr-FR">
                <a:latin typeface="Arial" charset="0"/>
                <a:cs typeface="Arial" charset="0"/>
              </a:endParaRPr>
            </a:p>
          </p:txBody>
        </p:sp>
        <p:sp>
          <p:nvSpPr>
            <p:cNvPr id="12" name="WordArt 12"/>
            <p:cNvSpPr>
              <a:spLocks noChangeArrowheads="1" noChangeShapeType="1" noTextEdit="1"/>
            </p:cNvSpPr>
            <p:nvPr/>
          </p:nvSpPr>
          <p:spPr bwMode="auto">
            <a:xfrm>
              <a:off x="605274" y="3621088"/>
              <a:ext cx="8150940" cy="1382259"/>
            </a:xfrm>
            <a:prstGeom prst="rect">
              <a:avLst/>
            </a:prstGeom>
            <a:scene3d>
              <a:camera prst="orthographicFront"/>
              <a:lightRig rig="flat" dir="tl">
                <a:rot lat="0" lon="0" rev="6600000"/>
              </a:lightRig>
            </a:scene3d>
            <a:sp3d>
              <a:bevelT/>
            </a:sp3d>
          </p:spPr>
          <p:txBody>
            <a:bodyPr wrap="none" fromWordArt="1">
              <a:prstTxWarp prst="textPlain">
                <a:avLst>
                  <a:gd name="adj" fmla="val 50000"/>
                </a:avLst>
              </a:prstTxWarp>
              <a:sp3d extrusionH="25400" contourW="8890">
                <a:bevelT w="38100" h="31750"/>
                <a:contourClr>
                  <a:schemeClr val="accent2">
                    <a:shade val="75000"/>
                  </a:schemeClr>
                </a:contourClr>
              </a:sp3d>
            </a:bodyPr>
            <a:lstStyle/>
            <a:p>
              <a:pPr algn="ctr" eaLnBrk="1" hangingPunct="1">
                <a:defRPr/>
              </a:pPr>
              <a:r>
                <a:rPr lang="fr-FR" sz="3600" b="1" kern="10" dirty="0">
                  <a:ln w="11430"/>
                  <a:gradFill>
                    <a:gsLst>
                      <a:gs pos="0">
                        <a:schemeClr val="accent6"/>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cs typeface="Arial" charset="0"/>
                </a:rPr>
                <a:t>L’IMPERATIF DE LA PROTECTION</a:t>
              </a:r>
            </a:p>
            <a:p>
              <a:pPr algn="ctr" eaLnBrk="1" hangingPunct="1">
                <a:defRPr/>
              </a:pPr>
              <a:r>
                <a:rPr lang="fr-FR" sz="3600" b="1" kern="10" dirty="0">
                  <a:ln w="11430"/>
                  <a:gradFill>
                    <a:gsLst>
                      <a:gs pos="0">
                        <a:schemeClr val="accent6"/>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Arial Black"/>
                  <a:cs typeface="Arial" charset="0"/>
                </a:rPr>
                <a:t>DE LA VIE PRIVEE ET </a:t>
              </a:r>
            </a:p>
            <a:p>
              <a:pPr algn="ctr" eaLnBrk="1" hangingPunct="1">
                <a:defRPr/>
              </a:pPr>
              <a:r>
                <a:rPr lang="fr-FR" sz="3600" b="1" kern="10" dirty="0">
                  <a:ln w="11430"/>
                  <a:solidFill>
                    <a:srgbClr val="FF0000"/>
                  </a:solidFill>
                  <a:effectLst>
                    <a:outerShdw blurRad="50800" dist="39000" dir="5460000" algn="tl">
                      <a:srgbClr val="000000">
                        <a:alpha val="38000"/>
                      </a:srgbClr>
                    </a:outerShdw>
                  </a:effectLst>
                  <a:latin typeface="Arial Black"/>
                  <a:cs typeface="Arial" charset="0"/>
                </a:rPr>
                <a:t>DES DONNEES A CARACTERE PERSONNEL SUR LES RESEAUX SOCIAUX</a:t>
              </a:r>
            </a:p>
          </p:txBody>
        </p:sp>
      </p:grpSp>
    </p:spTree>
    <p:extLst>
      <p:ext uri="{BB962C8B-B14F-4D97-AF65-F5344CB8AC3E}">
        <p14:creationId xmlns:p14="http://schemas.microsoft.com/office/powerpoint/2010/main" val="37928955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770" decel="100000"/>
                                        <p:tgtEl>
                                          <p:spTgt spid="10"/>
                                        </p:tgtEl>
                                      </p:cBhvr>
                                    </p:animEffect>
                                    <p:animScale>
                                      <p:cBhvr>
                                        <p:cTn id="8" dur="770" decel="100000"/>
                                        <p:tgtEl>
                                          <p:spTgt spid="10"/>
                                        </p:tgtEl>
                                      </p:cBhvr>
                                      <p:from x="10000" y="10000"/>
                                      <p:to x="200000" y="450000"/>
                                    </p:animScale>
                                    <p:animScale>
                                      <p:cBhvr>
                                        <p:cTn id="9" dur="1230" accel="100000" fill="hold">
                                          <p:stCondLst>
                                            <p:cond delay="770"/>
                                          </p:stCondLst>
                                        </p:cTn>
                                        <p:tgtEl>
                                          <p:spTgt spid="10"/>
                                        </p:tgtEl>
                                      </p:cBhvr>
                                      <p:from x="200000" y="450000"/>
                                      <p:to x="100000" y="100000"/>
                                    </p:animScale>
                                    <p:set>
                                      <p:cBhvr>
                                        <p:cTn id="10" dur="770" fill="hold"/>
                                        <p:tgtEl>
                                          <p:spTgt spid="10"/>
                                        </p:tgtEl>
                                        <p:attrNameLst>
                                          <p:attrName>ppt_x</p:attrName>
                                        </p:attrNameLst>
                                      </p:cBhvr>
                                      <p:to>
                                        <p:strVal val="(0.5)"/>
                                      </p:to>
                                    </p:set>
                                    <p:anim from="(0.5)" to="(#ppt_x)" calcmode="lin" valueType="num">
                                      <p:cBhvr>
                                        <p:cTn id="11" dur="1230" accel="100000" fill="hold">
                                          <p:stCondLst>
                                            <p:cond delay="770"/>
                                          </p:stCondLst>
                                        </p:cTn>
                                        <p:tgtEl>
                                          <p:spTgt spid="10"/>
                                        </p:tgtEl>
                                        <p:attrNameLst>
                                          <p:attrName>ppt_x</p:attrName>
                                        </p:attrNameLst>
                                      </p:cBhvr>
                                    </p:anim>
                                    <p:set>
                                      <p:cBhvr>
                                        <p:cTn id="12" dur="770" fill="hold"/>
                                        <p:tgtEl>
                                          <p:spTgt spid="10"/>
                                        </p:tgtEl>
                                        <p:attrNameLst>
                                          <p:attrName>ppt_y</p:attrName>
                                        </p:attrNameLst>
                                      </p:cBhvr>
                                      <p:to>
                                        <p:strVal val="(#ppt_y+0.4)"/>
                                      </p:to>
                                    </p:set>
                                    <p:anim from="(#ppt_y+0.4)" to="(#ppt_y)" calcmode="lin" valueType="num">
                                      <p:cBhvr>
                                        <p:cTn id="13" dur="1230" accel="100000" fill="hold">
                                          <p:stCondLst>
                                            <p:cond delay="770"/>
                                          </p:stCondLst>
                                        </p:cTn>
                                        <p:tgtEl>
                                          <p:spTgt spid="1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RTEmagicC_ecosysteme-identite-numerique_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024" y="2333297"/>
            <a:ext cx="8072438" cy="44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oneTexte 12"/>
          <p:cNvSpPr txBox="1">
            <a:spLocks noChangeArrowheads="1"/>
          </p:cNvSpPr>
          <p:nvPr/>
        </p:nvSpPr>
        <p:spPr bwMode="auto">
          <a:xfrm>
            <a:off x="-1" y="727075"/>
            <a:ext cx="1174005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fr-FR" altLang="fr-FR" sz="2200" b="1" dirty="0">
                <a:latin typeface="Times New Roman" panose="02020603050405020304" pitchFamily="18" charset="0"/>
                <a:cs typeface="Times New Roman" panose="02020603050405020304" pitchFamily="18" charset="0"/>
              </a:rPr>
              <a:t>Nous possédons TOUS une identité numérique quelque part que nous tenons à préserver.</a:t>
            </a:r>
          </a:p>
          <a:p>
            <a:pPr eaLnBrk="1" hangingPunct="1">
              <a:spcBef>
                <a:spcPct val="0"/>
              </a:spcBef>
              <a:buFontTx/>
              <a:buNone/>
            </a:pPr>
            <a:r>
              <a:rPr lang="fr-FR" altLang="fr-FR" sz="2200" b="1" dirty="0">
                <a:latin typeface="Times New Roman" panose="02020603050405020304" pitchFamily="18" charset="0"/>
                <a:cs typeface="Times New Roman" panose="02020603050405020304" pitchFamily="18" charset="0"/>
              </a:rPr>
              <a:t>Mais que pouvons nous devant des cas de diffamations, d’injures ou d’</a:t>
            </a:r>
            <a:r>
              <a:rPr lang="fr-FR" altLang="fr-FR" sz="2200" b="1" dirty="0" err="1">
                <a:latin typeface="Times New Roman" panose="02020603050405020304" pitchFamily="18" charset="0"/>
                <a:cs typeface="Times New Roman" panose="02020603050405020304" pitchFamily="18" charset="0"/>
              </a:rPr>
              <a:t>harcellement</a:t>
            </a:r>
            <a:r>
              <a:rPr lang="fr-FR" altLang="fr-FR" sz="2200" b="1" dirty="0">
                <a:latin typeface="Times New Roman" panose="02020603050405020304" pitchFamily="18" charset="0"/>
                <a:cs typeface="Times New Roman" panose="02020603050405020304" pitchFamily="18" charset="0"/>
              </a:rPr>
              <a:t> sur les RS ?</a:t>
            </a:r>
          </a:p>
        </p:txBody>
      </p:sp>
      <p:sp>
        <p:nvSpPr>
          <p:cNvPr id="4" name="ZoneTexte 13"/>
          <p:cNvSpPr txBox="1">
            <a:spLocks noChangeArrowheads="1"/>
          </p:cNvSpPr>
          <p:nvPr/>
        </p:nvSpPr>
        <p:spPr bwMode="auto">
          <a:xfrm>
            <a:off x="1076243" y="-32845"/>
            <a:ext cx="914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fr-FR" altLang="fr-FR" sz="3600" b="1" dirty="0">
                <a:latin typeface="Times New Roman" panose="02020603050405020304" pitchFamily="18" charset="0"/>
                <a:cs typeface="Times New Roman" panose="02020603050405020304" pitchFamily="18" charset="0"/>
              </a:rPr>
              <a:t>l’identité numérique ?</a:t>
            </a:r>
            <a:endParaRPr lang="fr-FR" altLang="fr-FR"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394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16"/>
          <p:cNvSpPr>
            <a:spLocks noChangeArrowheads="1"/>
          </p:cNvSpPr>
          <p:nvPr/>
        </p:nvSpPr>
        <p:spPr bwMode="auto">
          <a:xfrm>
            <a:off x="357187" y="1928813"/>
            <a:ext cx="11330315" cy="4524375"/>
          </a:xfrm>
          <a:prstGeom prst="roundRect">
            <a:avLst>
              <a:gd name="adj" fmla="val 16667"/>
            </a:avLst>
          </a:prstGeom>
          <a:solidFill>
            <a:srgbClr val="FFFFCC"/>
          </a:solidFill>
          <a:ln w="38100">
            <a:solidFill>
              <a:srgbClr val="009900"/>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endParaRPr lang="fr-FR" altLang="fr-FR" sz="2800" dirty="0">
              <a:latin typeface="Times New Roman" panose="02020603050405020304" pitchFamily="18" charset="0"/>
              <a:cs typeface="Times New Roman" panose="02020603050405020304" pitchFamily="18" charset="0"/>
            </a:endParaRPr>
          </a:p>
          <a:p>
            <a:pPr eaLnBrk="1" hangingPunct="1">
              <a:spcBef>
                <a:spcPct val="0"/>
              </a:spcBef>
              <a:buFontTx/>
              <a:buNone/>
            </a:pPr>
            <a:r>
              <a:rPr lang="fr-FR" altLang="fr-FR" sz="2400" dirty="0">
                <a:solidFill>
                  <a:srgbClr val="0033CC"/>
                </a:solidFill>
                <a:latin typeface="Times New Roman" panose="02020603050405020304" pitchFamily="18" charset="0"/>
                <a:cs typeface="Times New Roman" panose="02020603050405020304" pitchFamily="18" charset="0"/>
              </a:rPr>
              <a:t>Protéger sa vie privée sur Internet est une </a:t>
            </a:r>
            <a:r>
              <a:rPr lang="fr-FR" altLang="fr-FR" sz="2400" b="1" dirty="0">
                <a:solidFill>
                  <a:srgbClr val="0033CC"/>
                </a:solidFill>
                <a:latin typeface="Times New Roman" panose="02020603050405020304" pitchFamily="18" charset="0"/>
                <a:cs typeface="Times New Roman" panose="02020603050405020304" pitchFamily="18" charset="0"/>
              </a:rPr>
              <a:t>responsabilité individuelle et non celle des réseaux </a:t>
            </a:r>
            <a:r>
              <a:rPr lang="fr-FR" altLang="fr-FR" sz="2400" dirty="0">
                <a:solidFill>
                  <a:srgbClr val="0033CC"/>
                </a:solidFill>
                <a:latin typeface="Times New Roman" panose="02020603050405020304" pitchFamily="18" charset="0"/>
                <a:cs typeface="Times New Roman" panose="02020603050405020304" pitchFamily="18" charset="0"/>
              </a:rPr>
              <a:t>sociaux.</a:t>
            </a:r>
          </a:p>
          <a:p>
            <a:pPr eaLnBrk="1" hangingPunct="1">
              <a:spcBef>
                <a:spcPct val="0"/>
              </a:spcBef>
              <a:buFontTx/>
              <a:buNone/>
            </a:pPr>
            <a:r>
              <a:rPr lang="fr-FR" altLang="fr-FR" sz="2400" b="1" dirty="0">
                <a:latin typeface="Times New Roman" panose="02020603050405020304" pitchFamily="18" charset="0"/>
                <a:cs typeface="Times New Roman" panose="02020603050405020304" pitchFamily="18" charset="0"/>
              </a:rPr>
              <a:t>Comment protéger sa vie privée et sa réputation en amont? </a:t>
            </a:r>
            <a:r>
              <a:rPr lang="fr-FR" altLang="fr-FR" sz="2400" dirty="0">
                <a:latin typeface="Times New Roman" panose="02020603050405020304" pitchFamily="18" charset="0"/>
                <a:cs typeface="Times New Roman" panose="02020603050405020304" pitchFamily="18" charset="0"/>
              </a:rPr>
              <a:t> </a:t>
            </a:r>
          </a:p>
          <a:p>
            <a:pPr eaLnBrk="1" hangingPunct="1">
              <a:spcBef>
                <a:spcPct val="0"/>
              </a:spcBef>
              <a:buFont typeface="Wingdings" panose="05000000000000000000" pitchFamily="2" charset="2"/>
              <a:buChar char="Ø"/>
            </a:pPr>
            <a:r>
              <a:rPr lang="fr-FR" altLang="fr-FR" sz="2400" dirty="0">
                <a:latin typeface="Times New Roman" panose="02020603050405020304" pitchFamily="18" charset="0"/>
                <a:cs typeface="Times New Roman" panose="02020603050405020304" pitchFamily="18" charset="0"/>
              </a:rPr>
              <a:t>Bien paramétrer ses comptes réseaux sociaux, notamment le niveau de confidentialité des informations que vous diffusez.</a:t>
            </a:r>
          </a:p>
          <a:p>
            <a:pPr eaLnBrk="1" hangingPunct="1">
              <a:spcBef>
                <a:spcPct val="0"/>
              </a:spcBef>
              <a:buFont typeface="Wingdings" panose="05000000000000000000" pitchFamily="2" charset="2"/>
              <a:buChar char="Ø"/>
            </a:pPr>
            <a:r>
              <a:rPr lang="fr-FR" altLang="fr-FR" sz="2400" dirty="0">
                <a:latin typeface="Times New Roman" panose="02020603050405020304" pitchFamily="18" charset="0"/>
                <a:cs typeface="Times New Roman" panose="02020603050405020304" pitchFamily="18" charset="0"/>
              </a:rPr>
              <a:t>Éviter d’accepter n’importe quelle invitation sur les réseaux (robots, personnes nuisibles…).</a:t>
            </a:r>
          </a:p>
          <a:p>
            <a:pPr eaLnBrk="1" hangingPunct="1">
              <a:spcBef>
                <a:spcPct val="0"/>
              </a:spcBef>
              <a:buFont typeface="Wingdings" panose="05000000000000000000" pitchFamily="2" charset="2"/>
              <a:buChar char="Ø"/>
            </a:pPr>
            <a:r>
              <a:rPr lang="fr-FR" altLang="fr-FR" sz="2400" dirty="0">
                <a:latin typeface="Times New Roman" panose="02020603050405020304" pitchFamily="18" charset="0"/>
                <a:cs typeface="Times New Roman" panose="02020603050405020304" pitchFamily="18" charset="0"/>
              </a:rPr>
              <a:t> Éviter de communiquer sur des sujets trop personnels que vous ne parviendriez pas à assumer s’ils devenaient publics (demandez-vous si vous pourriez l’assumer devant votre responsable hiérarchique, votre famille ou dans un lieu public).</a:t>
            </a:r>
            <a:endParaRPr lang="fr-FR" altLang="fr-FR" sz="2400" b="1" dirty="0">
              <a:solidFill>
                <a:srgbClr val="000099"/>
              </a:solidFill>
              <a:latin typeface="Times New Roman" panose="02020603050405020304" pitchFamily="18" charset="0"/>
              <a:cs typeface="Times New Roman" panose="02020603050405020304" pitchFamily="18" charset="0"/>
            </a:endParaRPr>
          </a:p>
          <a:p>
            <a:pPr lvl="1" algn="ctr">
              <a:spcBef>
                <a:spcPct val="0"/>
              </a:spcBef>
              <a:buFontTx/>
              <a:buNone/>
            </a:pPr>
            <a:endParaRPr lang="fr-FR" altLang="fr-FR" sz="2000" dirty="0">
              <a:latin typeface="Times New Roman" panose="02020603050405020304" pitchFamily="18" charset="0"/>
              <a:cs typeface="Times New Roman" panose="02020603050405020304" pitchFamily="18" charset="0"/>
            </a:endParaRPr>
          </a:p>
        </p:txBody>
      </p:sp>
      <p:grpSp>
        <p:nvGrpSpPr>
          <p:cNvPr id="3" name="Groupe 8"/>
          <p:cNvGrpSpPr>
            <a:grpSpLocks/>
          </p:cNvGrpSpPr>
          <p:nvPr/>
        </p:nvGrpSpPr>
        <p:grpSpPr bwMode="auto">
          <a:xfrm>
            <a:off x="357188" y="1000125"/>
            <a:ext cx="11285683" cy="500063"/>
            <a:chOff x="1143000" y="1000125"/>
            <a:chExt cx="6786563" cy="500063"/>
          </a:xfrm>
        </p:grpSpPr>
        <p:sp>
          <p:nvSpPr>
            <p:cNvPr id="4" name="Rectangle à coins arrondis 3"/>
            <p:cNvSpPr/>
            <p:nvPr/>
          </p:nvSpPr>
          <p:spPr bwMode="auto">
            <a:xfrm>
              <a:off x="1143000" y="1000125"/>
              <a:ext cx="6786563" cy="500063"/>
            </a:xfrm>
            <a:prstGeom prst="roundRect">
              <a:avLst/>
            </a:prstGeom>
            <a:solidFill>
              <a:srgbClr val="FFCC99"/>
            </a:solidFill>
            <a:ln>
              <a:solidFill>
                <a:srgbClr val="8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fr-FR">
                <a:ln>
                  <a:solidFill>
                    <a:srgbClr val="993300"/>
                  </a:solidFill>
                </a:ln>
              </a:endParaRPr>
            </a:p>
          </p:txBody>
        </p:sp>
        <p:sp>
          <p:nvSpPr>
            <p:cNvPr id="5" name="WordArt 6"/>
            <p:cNvSpPr>
              <a:spLocks noChangeArrowheads="1" noChangeShapeType="1" noTextEdit="1"/>
            </p:cNvSpPr>
            <p:nvPr/>
          </p:nvSpPr>
          <p:spPr bwMode="auto">
            <a:xfrm>
              <a:off x="1357290" y="1071563"/>
              <a:ext cx="6357982" cy="342914"/>
            </a:xfrm>
            <a:prstGeom prst="rect">
              <a:avLst/>
            </a:prstGeom>
            <a:solidFill>
              <a:srgbClr val="FFCC99"/>
            </a:solidFill>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fr-FR" sz="3600" b="1" kern="10" dirty="0">
                  <a:ln w="11430"/>
                  <a:solidFill>
                    <a:srgbClr val="000099"/>
                  </a:solidFill>
                  <a:effectLst>
                    <a:outerShdw blurRad="50800" dist="39000" dir="5460000" algn="tl">
                      <a:srgbClr val="000000">
                        <a:alpha val="38000"/>
                      </a:srgbClr>
                    </a:outerShdw>
                  </a:effectLst>
                  <a:latin typeface="Arial Black"/>
                  <a:cs typeface="Arial" charset="0"/>
                </a:rPr>
                <a:t> Responsabilité et protection de la vie privée</a:t>
              </a:r>
            </a:p>
          </p:txBody>
        </p:sp>
      </p:grpSp>
      <p:sp>
        <p:nvSpPr>
          <p:cNvPr id="6" name="Rectangle à coins arrondis 5"/>
          <p:cNvSpPr/>
          <p:nvPr/>
        </p:nvSpPr>
        <p:spPr bwMode="auto">
          <a:xfrm>
            <a:off x="478057" y="214312"/>
            <a:ext cx="11285683" cy="500063"/>
          </a:xfrm>
          <a:prstGeom prst="roundRect">
            <a:avLst/>
          </a:prstGeom>
          <a:solidFill>
            <a:srgbClr val="FFCC99"/>
          </a:solidFill>
          <a:ln>
            <a:solidFill>
              <a:srgbClr val="80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fr-FR">
              <a:ln>
                <a:solidFill>
                  <a:srgbClr val="993300"/>
                </a:solidFill>
              </a:ln>
            </a:endParaRPr>
          </a:p>
        </p:txBody>
      </p:sp>
      <p:sp>
        <p:nvSpPr>
          <p:cNvPr id="7" name="WordArt 6"/>
          <p:cNvSpPr>
            <a:spLocks noChangeArrowheads="1" noChangeShapeType="1" noTextEdit="1"/>
          </p:cNvSpPr>
          <p:nvPr/>
        </p:nvSpPr>
        <p:spPr bwMode="auto">
          <a:xfrm>
            <a:off x="834410" y="285750"/>
            <a:ext cx="10572976" cy="342914"/>
          </a:xfrm>
          <a:prstGeom prst="rect">
            <a:avLst/>
          </a:prstGeom>
          <a:solidFill>
            <a:srgbClr val="FFCC99"/>
          </a:solidFill>
        </p:spPr>
        <p:txBody>
          <a:bodyPr wrap="none" fromWordArt="1">
            <a:prstTxWarp prst="textPlain">
              <a:avLst>
                <a:gd name="adj" fmla="val 50000"/>
              </a:avLst>
            </a:prstTxWarp>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1" hangingPunct="1">
              <a:defRPr/>
            </a:pPr>
            <a:r>
              <a:rPr lang="fr-FR" sz="3600" b="1" kern="10" dirty="0">
                <a:ln w="11430"/>
                <a:solidFill>
                  <a:srgbClr val="000099"/>
                </a:solidFill>
                <a:effectLst>
                  <a:outerShdw blurRad="50800" dist="39000" dir="5460000" algn="tl">
                    <a:srgbClr val="000000">
                      <a:alpha val="38000"/>
                    </a:srgbClr>
                  </a:outerShdw>
                </a:effectLst>
                <a:latin typeface="Arial Black"/>
                <a:cs typeface="Arial" charset="0"/>
              </a:rPr>
              <a:t>CONSEILS POUR SA VIE PRIVEE SUR INTERNET</a:t>
            </a:r>
          </a:p>
        </p:txBody>
      </p:sp>
    </p:spTree>
    <p:extLst>
      <p:ext uri="{BB962C8B-B14F-4D97-AF65-F5344CB8AC3E}">
        <p14:creationId xmlns:p14="http://schemas.microsoft.com/office/powerpoint/2010/main" val="10249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F5AEDF0-2C78-4263-9D4E-7588B31574D5}"/>
              </a:ext>
            </a:extLst>
          </p:cNvPr>
          <p:cNvSpPr>
            <a:spLocks noGrp="1"/>
          </p:cNvSpPr>
          <p:nvPr>
            <p:ph type="title"/>
          </p:nvPr>
        </p:nvSpPr>
        <p:spPr>
          <a:solidFill>
            <a:srgbClr val="00B050"/>
          </a:solidFill>
        </p:spPr>
        <p:txBody>
          <a:bodyPr/>
          <a:lstStyle/>
          <a:p>
            <a:pPr algn="ctr"/>
            <a:r>
              <a:rPr lang="fr-FR" b="1" dirty="0">
                <a:latin typeface="Bookman Old Style" panose="02050604050505020204" pitchFamily="18" charset="0"/>
              </a:rPr>
              <a:t>CONCLUSION</a:t>
            </a:r>
          </a:p>
        </p:txBody>
      </p:sp>
      <p:sp>
        <p:nvSpPr>
          <p:cNvPr id="3" name="Espace réservé du contenu 2">
            <a:extLst>
              <a:ext uri="{FF2B5EF4-FFF2-40B4-BE49-F238E27FC236}">
                <a16:creationId xmlns:a16="http://schemas.microsoft.com/office/drawing/2014/main" id="{64CCDAD7-5596-4CEB-9048-825AA80E8361}"/>
              </a:ext>
            </a:extLst>
          </p:cNvPr>
          <p:cNvSpPr>
            <a:spLocks noGrp="1"/>
          </p:cNvSpPr>
          <p:nvPr>
            <p:ph idx="1"/>
          </p:nvPr>
        </p:nvSpPr>
        <p:spPr/>
        <p:txBody>
          <a:bodyPr/>
          <a:lstStyle/>
          <a:p>
            <a:pPr marL="0" indent="0" algn="just">
              <a:buNone/>
            </a:pPr>
            <a:r>
              <a:rPr lang="fr-FR" b="1" dirty="0">
                <a:solidFill>
                  <a:srgbClr val="FF0000"/>
                </a:solidFill>
              </a:rPr>
              <a:t>Activisme</a:t>
            </a:r>
            <a:r>
              <a:rPr lang="fr-FR" dirty="0"/>
              <a:t> sur les réseaux sociaux, une activité à haut risque et dangereuse. Le plus grave est quand  cette activité vous fait citer devant les autorités judiciaires pour diffamation, atteinte à l’honorabilité de l’autorité, mensonge et calomnie.</a:t>
            </a:r>
          </a:p>
          <a:p>
            <a:pPr marL="0" indent="0" algn="just">
              <a:buNone/>
            </a:pPr>
            <a:r>
              <a:rPr lang="fr-FR" dirty="0"/>
              <a:t>Pour poster des informations c’est bon, mais engager sa responsabilité et vérifier  la source de ses informations c’est encore mieux.</a:t>
            </a:r>
          </a:p>
          <a:p>
            <a:pPr marL="0" indent="0" algn="ctr">
              <a:buNone/>
            </a:pPr>
            <a:r>
              <a:rPr lang="fr-FR" sz="4000" b="1" dirty="0">
                <a:solidFill>
                  <a:srgbClr val="FF0000"/>
                </a:solidFill>
              </a:rPr>
              <a:t>Ecrire pour éduquer c’est utile à la connaissance, mais écrire pour diffamer tue l’art de l’écriture. </a:t>
            </a:r>
          </a:p>
        </p:txBody>
      </p:sp>
    </p:spTree>
    <p:extLst>
      <p:ext uri="{BB962C8B-B14F-4D97-AF65-F5344CB8AC3E}">
        <p14:creationId xmlns:p14="http://schemas.microsoft.com/office/powerpoint/2010/main" val="37410181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4148F7F7-E308-4F7B-9242-F899A86E8E67}"/>
              </a:ext>
            </a:extLst>
          </p:cNvPr>
          <p:cNvSpPr>
            <a:spLocks noGrp="1"/>
          </p:cNvSpPr>
          <p:nvPr>
            <p:ph type="title"/>
          </p:nvPr>
        </p:nvSpPr>
        <p:spPr/>
        <p:txBody>
          <a:bodyPr/>
          <a:lstStyle/>
          <a:p>
            <a:pPr algn="ctr"/>
            <a:r>
              <a:rPr lang="fr-FR" b="1" dirty="0">
                <a:solidFill>
                  <a:srgbClr val="00B0F0"/>
                </a:solidFill>
                <a:latin typeface="Bookman Old Style" panose="02050604050505020204" pitchFamily="18" charset="0"/>
              </a:rPr>
              <a:t>FIN</a:t>
            </a:r>
          </a:p>
        </p:txBody>
      </p:sp>
      <p:sp>
        <p:nvSpPr>
          <p:cNvPr id="6" name="Espace réservé du contenu 5">
            <a:extLst>
              <a:ext uri="{FF2B5EF4-FFF2-40B4-BE49-F238E27FC236}">
                <a16:creationId xmlns:a16="http://schemas.microsoft.com/office/drawing/2014/main" id="{6EED19D1-EB2B-4C52-8A4A-E17162998F2F}"/>
              </a:ext>
            </a:extLst>
          </p:cNvPr>
          <p:cNvSpPr>
            <a:spLocks noGrp="1"/>
          </p:cNvSpPr>
          <p:nvPr>
            <p:ph idx="1"/>
          </p:nvPr>
        </p:nvSpPr>
        <p:spPr/>
        <p:txBody>
          <a:bodyPr/>
          <a:lstStyle/>
          <a:p>
            <a:pPr marL="0" indent="0">
              <a:buNone/>
            </a:pPr>
            <a:endParaRPr lang="fr-FR" b="1" kern="0" dirty="0">
              <a:latin typeface="Arial" panose="020B0604020202020204" pitchFamily="34" charset="0"/>
              <a:cs typeface="Arial" panose="020B0604020202020204" pitchFamily="34" charset="0"/>
            </a:endParaRPr>
          </a:p>
          <a:p>
            <a:pPr marL="0" indent="0">
              <a:buNone/>
            </a:pPr>
            <a:endParaRPr lang="fr-FR" b="1" kern="0" dirty="0">
              <a:latin typeface="Arial" panose="020B0604020202020204" pitchFamily="34" charset="0"/>
              <a:cs typeface="Arial" panose="020B0604020202020204" pitchFamily="34" charset="0"/>
            </a:endParaRPr>
          </a:p>
          <a:p>
            <a:pPr marL="0" indent="0">
              <a:buNone/>
            </a:pPr>
            <a:endParaRPr lang="fr-FR" b="1" kern="0" dirty="0">
              <a:latin typeface="Arial" panose="020B0604020202020204" pitchFamily="34" charset="0"/>
              <a:cs typeface="Arial" panose="020B0604020202020204" pitchFamily="34" charset="0"/>
            </a:endParaRPr>
          </a:p>
          <a:p>
            <a:pPr marL="0" indent="0">
              <a:buNone/>
            </a:pPr>
            <a:r>
              <a:rPr lang="fr-FR" b="1" kern="0" dirty="0">
                <a:solidFill>
                  <a:srgbClr val="00B0F0"/>
                </a:solidFill>
                <a:latin typeface="Arial" panose="020B0604020202020204" pitchFamily="34" charset="0"/>
                <a:cs typeface="Arial" panose="020B0604020202020204" pitchFamily="34" charset="0"/>
              </a:rPr>
              <a:t>JE  VOUS  REMERCIE  POUR  VOTRE AIMABLE ATTENTION</a:t>
            </a:r>
            <a:endParaRPr lang="fr-FR" dirty="0">
              <a:solidFill>
                <a:srgbClr val="00B0F0"/>
              </a:solidFill>
            </a:endParaRPr>
          </a:p>
        </p:txBody>
      </p:sp>
    </p:spTree>
    <p:extLst>
      <p:ext uri="{BB962C8B-B14F-4D97-AF65-F5344CB8AC3E}">
        <p14:creationId xmlns:p14="http://schemas.microsoft.com/office/powerpoint/2010/main" val="328701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51712" y="767149"/>
            <a:ext cx="2674964" cy="5466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rtl="0">
              <a:spcBef>
                <a:spcPct val="0"/>
              </a:spcBef>
            </a:pPr>
            <a:r>
              <a:rPr lang="fr-FR" sz="2800" b="1" kern="0" dirty="0">
                <a:solidFill>
                  <a:sysClr val="windowText" lastClr="000000"/>
                </a:solidFill>
                <a:effectLst>
                  <a:outerShdw blurRad="38100" dist="38100" dir="2700000" algn="tl">
                    <a:srgbClr val="000000">
                      <a:alpha val="43137"/>
                    </a:srgbClr>
                  </a:outerShdw>
                </a:effectLst>
              </a:rPr>
              <a:t>1. Petite Genèse</a:t>
            </a:r>
            <a:br>
              <a:rPr lang="fr-FR" sz="2800" b="1" kern="0" dirty="0">
                <a:solidFill>
                  <a:srgbClr val="FF0000"/>
                </a:solidFill>
                <a:effectLst>
                  <a:outerShdw blurRad="38100" dist="38100" dir="2700000" algn="tl">
                    <a:srgbClr val="000000">
                      <a:alpha val="43137"/>
                    </a:srgbClr>
                  </a:outerShdw>
                </a:effectLst>
              </a:rPr>
            </a:br>
            <a:endParaRPr lang="fr-FR" sz="2000" b="1" kern="0" dirty="0">
              <a:solidFill>
                <a:sysClr val="windowText" lastClr="000000"/>
              </a:solidFill>
              <a:effectLst>
                <a:outerShdw blurRad="38100" dist="38100" dir="2700000" algn="tl">
                  <a:srgbClr val="000000">
                    <a:alpha val="43137"/>
                  </a:srgbClr>
                </a:outerShdw>
              </a:effectLst>
            </a:endParaRPr>
          </a:p>
        </p:txBody>
      </p:sp>
      <p:grpSp>
        <p:nvGrpSpPr>
          <p:cNvPr id="3" name="Groupe 2"/>
          <p:cNvGrpSpPr/>
          <p:nvPr/>
        </p:nvGrpSpPr>
        <p:grpSpPr>
          <a:xfrm>
            <a:off x="0" y="0"/>
            <a:ext cx="7800169" cy="671119"/>
            <a:chOff x="300797" y="211800"/>
            <a:chExt cx="7800169" cy="671119"/>
          </a:xfrm>
          <a:scene3d>
            <a:camera prst="orthographicFront"/>
            <a:lightRig rig="flat" dir="t"/>
          </a:scene3d>
        </p:grpSpPr>
        <p:sp>
          <p:nvSpPr>
            <p:cNvPr id="4" name="Rectangle 3"/>
            <p:cNvSpPr/>
            <p:nvPr/>
          </p:nvSpPr>
          <p:spPr>
            <a:xfrm>
              <a:off x="300797" y="211800"/>
              <a:ext cx="7800169" cy="671119"/>
            </a:xfrm>
            <a:prstGeom prst="rect">
              <a:avLst/>
            </a:prstGeom>
            <a:solidFill>
              <a:srgbClr val="009900"/>
            </a:soli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5" name="ZoneTexte 4"/>
            <p:cNvSpPr txBox="1"/>
            <p:nvPr/>
          </p:nvSpPr>
          <p:spPr>
            <a:xfrm>
              <a:off x="300797" y="211800"/>
              <a:ext cx="7800169" cy="67111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0846" tIns="60960" rIns="60960" bIns="60960" numCol="1" spcCol="1270" anchor="ctr" anchorCtr="0">
              <a:noAutofit/>
            </a:bodyPr>
            <a:lstStyle/>
            <a:p>
              <a:pPr lvl="0" algn="l" defTabSz="1066800">
                <a:lnSpc>
                  <a:spcPct val="90000"/>
                </a:lnSpc>
                <a:spcBef>
                  <a:spcPct val="0"/>
                </a:spcBef>
                <a:spcAft>
                  <a:spcPct val="35000"/>
                </a:spcAft>
              </a:pP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 QUELQUES </a:t>
              </a:r>
              <a:r>
                <a:rPr kumimoji="0" lang="fr-FR"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CONCEPTS CLES </a:t>
              </a:r>
              <a:endPar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7" name="Rectangle 6"/>
          <p:cNvSpPr/>
          <p:nvPr/>
        </p:nvSpPr>
        <p:spPr>
          <a:xfrm>
            <a:off x="258185" y="1409823"/>
            <a:ext cx="10710492" cy="1569660"/>
          </a:xfrm>
          <a:prstGeom prst="rect">
            <a:avLst/>
          </a:prstGeom>
        </p:spPr>
        <p:txBody>
          <a:bodyPr wrap="square">
            <a:spAutoFit/>
          </a:bodyPr>
          <a:lstStyle/>
          <a:p>
            <a:pPr algn="just">
              <a:buNone/>
            </a:pPr>
            <a:r>
              <a:rPr lang="fr-FR" sz="2400" dirty="0"/>
              <a:t>De l’évolution de l’Humanité depuis l’ère de la pierre taillée à celle actuelle de la transformation numérique, on peut retenir que les supports de communication ont progressivement évolué. Nous retiendrons furtivement comme quelques évolutions majeurs : </a:t>
            </a:r>
          </a:p>
        </p:txBody>
      </p:sp>
      <p:sp>
        <p:nvSpPr>
          <p:cNvPr id="8" name="Rectangle 16"/>
          <p:cNvSpPr>
            <a:spLocks noChangeArrowheads="1"/>
          </p:cNvSpPr>
          <p:nvPr/>
        </p:nvSpPr>
        <p:spPr bwMode="auto">
          <a:xfrm>
            <a:off x="0" y="3075513"/>
            <a:ext cx="120808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lnSpc>
                <a:spcPct val="90000"/>
              </a:lnSpc>
              <a:spcBef>
                <a:spcPct val="20000"/>
              </a:spcBef>
              <a:buFont typeface="Wingdings" panose="05000000000000000000" pitchFamily="2" charset="2"/>
              <a:buChar char="Ø"/>
            </a:pPr>
            <a:r>
              <a:rPr lang="en-US" sz="2200" dirty="0" err="1"/>
              <a:t>L’ère</a:t>
            </a:r>
            <a:r>
              <a:rPr lang="en-US" sz="2200" dirty="0"/>
              <a:t> du </a:t>
            </a:r>
            <a:r>
              <a:rPr lang="en-US" sz="2200" dirty="0" err="1"/>
              <a:t>télégraphe</a:t>
            </a:r>
            <a:r>
              <a:rPr lang="en-US" sz="2200" dirty="0"/>
              <a:t> </a:t>
            </a:r>
            <a:r>
              <a:rPr lang="en-US" sz="2200" dirty="0" err="1"/>
              <a:t>découvert</a:t>
            </a:r>
            <a:r>
              <a:rPr lang="en-US" sz="2200" dirty="0"/>
              <a:t> </a:t>
            </a:r>
            <a:r>
              <a:rPr lang="en-US" sz="2200" dirty="0" err="1"/>
              <a:t>en</a:t>
            </a:r>
            <a:r>
              <a:rPr lang="en-US" sz="2200" dirty="0"/>
              <a:t> </a:t>
            </a:r>
            <a:r>
              <a:rPr lang="en-US" sz="2200" b="1" dirty="0"/>
              <a:t>1840</a:t>
            </a:r>
            <a:r>
              <a:rPr lang="en-US" sz="2200" dirty="0"/>
              <a:t> </a:t>
            </a:r>
            <a:r>
              <a:rPr lang="en-US" sz="2200" dirty="0" err="1"/>
              <a:t>permettant</a:t>
            </a:r>
            <a:r>
              <a:rPr lang="en-US" sz="2200" dirty="0"/>
              <a:t> à </a:t>
            </a:r>
            <a:r>
              <a:rPr lang="en-US" sz="2200" dirty="0" err="1"/>
              <a:t>deux</a:t>
            </a:r>
            <a:r>
              <a:rPr lang="en-US" sz="2200" dirty="0"/>
              <a:t> </a:t>
            </a:r>
            <a:r>
              <a:rPr lang="en-US" sz="2200" dirty="0" err="1"/>
              <a:t>villes</a:t>
            </a:r>
            <a:r>
              <a:rPr lang="en-US" sz="2200" dirty="0"/>
              <a:t> </a:t>
            </a:r>
            <a:r>
              <a:rPr lang="en-US" sz="2200" dirty="0" err="1"/>
              <a:t>distantes</a:t>
            </a:r>
            <a:r>
              <a:rPr lang="en-US" sz="2200" dirty="0"/>
              <a:t> de </a:t>
            </a:r>
            <a:r>
              <a:rPr lang="en-US" sz="2200" dirty="0" err="1"/>
              <a:t>communiquer</a:t>
            </a:r>
            <a:r>
              <a:rPr lang="en-US" sz="2200" dirty="0"/>
              <a:t> à travers </a:t>
            </a:r>
            <a:r>
              <a:rPr lang="en-US" sz="2200" dirty="0" err="1"/>
              <a:t>deux</a:t>
            </a:r>
            <a:r>
              <a:rPr lang="en-US" sz="2200" dirty="0"/>
              <a:t> </a:t>
            </a:r>
            <a:r>
              <a:rPr lang="en-US" sz="2200" dirty="0" err="1"/>
              <a:t>poteaux</a:t>
            </a:r>
            <a:r>
              <a:rPr lang="en-US" sz="2200" dirty="0"/>
              <a:t> </a:t>
            </a:r>
            <a:r>
              <a:rPr lang="en-US" sz="2200" dirty="0" err="1"/>
              <a:t>relié</a:t>
            </a:r>
            <a:r>
              <a:rPr lang="en-US" sz="2200" dirty="0"/>
              <a:t> par un fil </a:t>
            </a:r>
            <a:r>
              <a:rPr lang="en-US" sz="2200" dirty="0" err="1"/>
              <a:t>électrique</a:t>
            </a:r>
            <a:endParaRPr lang="en-US" sz="2200" dirty="0"/>
          </a:p>
          <a:p>
            <a:pPr eaLnBrk="1" hangingPunct="1">
              <a:lnSpc>
                <a:spcPct val="90000"/>
              </a:lnSpc>
              <a:spcBef>
                <a:spcPct val="20000"/>
              </a:spcBef>
              <a:buFont typeface="Wingdings" panose="05000000000000000000" pitchFamily="2" charset="2"/>
              <a:buChar char="Ø"/>
            </a:pPr>
            <a:r>
              <a:rPr lang="en-US" sz="2200" dirty="0"/>
              <a:t> </a:t>
            </a:r>
            <a:r>
              <a:rPr lang="en-US" sz="2200" dirty="0" err="1"/>
              <a:t>l’avènement</a:t>
            </a:r>
            <a:r>
              <a:rPr lang="en-US" sz="2200" dirty="0"/>
              <a:t> du telephone fixe à </a:t>
            </a:r>
            <a:r>
              <a:rPr lang="en-US" sz="2200" dirty="0" err="1"/>
              <a:t>cadran</a:t>
            </a:r>
            <a:r>
              <a:rPr lang="en-US" sz="2200" dirty="0"/>
              <a:t> </a:t>
            </a:r>
            <a:r>
              <a:rPr lang="en-US" sz="2200" dirty="0" err="1"/>
              <a:t>en</a:t>
            </a:r>
            <a:r>
              <a:rPr lang="en-US" sz="2200" dirty="0"/>
              <a:t> </a:t>
            </a:r>
            <a:r>
              <a:rPr lang="en-US" sz="2200" b="1" dirty="0"/>
              <a:t>1870</a:t>
            </a:r>
          </a:p>
          <a:p>
            <a:pPr eaLnBrk="1" hangingPunct="1">
              <a:lnSpc>
                <a:spcPct val="90000"/>
              </a:lnSpc>
              <a:spcBef>
                <a:spcPct val="20000"/>
              </a:spcBef>
              <a:buFont typeface="Wingdings" panose="05000000000000000000" pitchFamily="2" charset="2"/>
              <a:buChar char="Ø"/>
            </a:pPr>
            <a:r>
              <a:rPr lang="en-US" sz="2200" dirty="0" err="1"/>
              <a:t>Ceux</a:t>
            </a:r>
            <a:r>
              <a:rPr lang="en-US" sz="2200" dirty="0"/>
              <a:t> de la radio </a:t>
            </a:r>
            <a:r>
              <a:rPr lang="en-US" sz="2200" dirty="0" err="1"/>
              <a:t>télégraphique</a:t>
            </a:r>
            <a:r>
              <a:rPr lang="en-US" sz="2200" dirty="0"/>
              <a:t> </a:t>
            </a:r>
            <a:r>
              <a:rPr lang="en-US" sz="2200" dirty="0" err="1"/>
              <a:t>ou</a:t>
            </a:r>
            <a:r>
              <a:rPr lang="en-US" sz="2200" dirty="0"/>
              <a:t> “sans fil”,  de la radio et </a:t>
            </a:r>
            <a:r>
              <a:rPr lang="en-US" sz="2200" dirty="0" err="1"/>
              <a:t>télé</a:t>
            </a:r>
            <a:r>
              <a:rPr lang="en-US" sz="2200" dirty="0"/>
              <a:t> diffusion </a:t>
            </a:r>
            <a:r>
              <a:rPr lang="en-US" sz="2200" dirty="0" err="1"/>
              <a:t>intervenus</a:t>
            </a:r>
            <a:r>
              <a:rPr lang="en-US" sz="2200" dirty="0"/>
              <a:t> entre </a:t>
            </a:r>
            <a:r>
              <a:rPr lang="en-US" sz="2200" b="1" dirty="0"/>
              <a:t>1890, 1920 et 1950</a:t>
            </a:r>
          </a:p>
          <a:p>
            <a:pPr eaLnBrk="1" hangingPunct="1">
              <a:lnSpc>
                <a:spcPct val="90000"/>
              </a:lnSpc>
              <a:spcBef>
                <a:spcPct val="20000"/>
              </a:spcBef>
              <a:buFont typeface="Wingdings" panose="05000000000000000000" pitchFamily="2" charset="2"/>
              <a:buChar char="Ø"/>
            </a:pPr>
            <a:r>
              <a:rPr lang="en-US" sz="2200" b="1" dirty="0" err="1"/>
              <a:t>En</a:t>
            </a:r>
            <a:r>
              <a:rPr lang="en-US" sz="2200" b="1" dirty="0"/>
              <a:t> 1960</a:t>
            </a:r>
            <a:r>
              <a:rPr lang="en-US" sz="2200" dirty="0"/>
              <a:t>,  </a:t>
            </a:r>
            <a:r>
              <a:rPr lang="en-US" sz="2200" dirty="0" err="1"/>
              <a:t>notre</a:t>
            </a:r>
            <a:r>
              <a:rPr lang="en-US" sz="2200" dirty="0"/>
              <a:t> </a:t>
            </a:r>
            <a:r>
              <a:rPr lang="en-US" sz="2200" dirty="0" err="1"/>
              <a:t>Humanité</a:t>
            </a:r>
            <a:r>
              <a:rPr lang="en-US" sz="2200" dirty="0"/>
              <a:t> </a:t>
            </a:r>
            <a:r>
              <a:rPr lang="en-US" sz="2200" dirty="0" err="1"/>
              <a:t>célébrait</a:t>
            </a:r>
            <a:r>
              <a:rPr lang="en-US" sz="2200" dirty="0"/>
              <a:t> la parade </a:t>
            </a:r>
            <a:r>
              <a:rPr lang="en-US" sz="2200" dirty="0" err="1"/>
              <a:t>dans</a:t>
            </a:r>
            <a:r>
              <a:rPr lang="en-US" sz="2200" dirty="0"/>
              <a:t> les airs des premiers satellites de communications </a:t>
            </a:r>
            <a:r>
              <a:rPr lang="en-US" sz="2200" dirty="0" err="1"/>
              <a:t>géostationnaires</a:t>
            </a:r>
            <a:endParaRPr lang="en-US" sz="2200" dirty="0"/>
          </a:p>
          <a:p>
            <a:pPr eaLnBrk="1" hangingPunct="1">
              <a:lnSpc>
                <a:spcPct val="90000"/>
              </a:lnSpc>
              <a:spcBef>
                <a:spcPct val="20000"/>
              </a:spcBef>
              <a:buFont typeface="Wingdings" panose="05000000000000000000" pitchFamily="2" charset="2"/>
              <a:buChar char="Ø"/>
            </a:pPr>
            <a:r>
              <a:rPr lang="en-US" sz="2200" dirty="0"/>
              <a:t>Est </a:t>
            </a:r>
            <a:r>
              <a:rPr lang="en-US" sz="2200" dirty="0" err="1"/>
              <a:t>ce</a:t>
            </a:r>
            <a:r>
              <a:rPr lang="en-US" sz="2200" dirty="0"/>
              <a:t> possible de ne pas </a:t>
            </a:r>
            <a:r>
              <a:rPr lang="en-US" sz="2200" dirty="0" err="1"/>
              <a:t>évoquer</a:t>
            </a:r>
            <a:r>
              <a:rPr lang="en-US" sz="2200" dirty="0"/>
              <a:t> avec forte insistence, les premières communications entre </a:t>
            </a:r>
            <a:r>
              <a:rPr lang="en-US" sz="2200" dirty="0" err="1"/>
              <a:t>ordinateurs</a:t>
            </a:r>
            <a:r>
              <a:rPr lang="en-US" sz="2200" dirty="0"/>
              <a:t> </a:t>
            </a:r>
            <a:r>
              <a:rPr lang="en-US" sz="2200" dirty="0" err="1"/>
              <a:t>en</a:t>
            </a:r>
            <a:r>
              <a:rPr lang="en-US" sz="2200" dirty="0"/>
              <a:t> 1969 ?</a:t>
            </a:r>
          </a:p>
          <a:p>
            <a:pPr eaLnBrk="1" hangingPunct="1">
              <a:lnSpc>
                <a:spcPct val="90000"/>
              </a:lnSpc>
              <a:spcBef>
                <a:spcPct val="20000"/>
              </a:spcBef>
              <a:buFont typeface="Wingdings" panose="05000000000000000000" pitchFamily="2" charset="2"/>
              <a:buChar char="Ø"/>
            </a:pPr>
            <a:r>
              <a:rPr lang="en-US" sz="2200" dirty="0"/>
              <a:t>Quid de la communication </a:t>
            </a:r>
            <a:r>
              <a:rPr lang="en-US" sz="2200" dirty="0" err="1"/>
              <a:t>optique</a:t>
            </a:r>
            <a:r>
              <a:rPr lang="en-US" sz="2200" dirty="0"/>
              <a:t> </a:t>
            </a:r>
            <a:r>
              <a:rPr lang="en-US" sz="2200" dirty="0" err="1"/>
              <a:t>intervenue</a:t>
            </a:r>
            <a:r>
              <a:rPr lang="en-US" sz="2200" dirty="0"/>
              <a:t> </a:t>
            </a:r>
            <a:r>
              <a:rPr lang="en-US" sz="2200" dirty="0" err="1"/>
              <a:t>en</a:t>
            </a:r>
            <a:r>
              <a:rPr lang="en-US" sz="2200" dirty="0"/>
              <a:t> 1980 ? et </a:t>
            </a:r>
            <a:r>
              <a:rPr lang="en-US" sz="2200" dirty="0" err="1"/>
              <a:t>enfin</a:t>
            </a:r>
            <a:r>
              <a:rPr lang="en-US" sz="2200" dirty="0"/>
              <a:t> 1990 - 2000, </a:t>
            </a:r>
            <a:r>
              <a:rPr lang="en-US" sz="2200" dirty="0" err="1"/>
              <a:t>l’âge</a:t>
            </a:r>
            <a:r>
              <a:rPr lang="en-US" sz="2200" dirty="0"/>
              <a:t> </a:t>
            </a:r>
            <a:r>
              <a:rPr lang="en-US" sz="2200" dirty="0" err="1"/>
              <a:t>d’Internet</a:t>
            </a:r>
            <a:r>
              <a:rPr lang="en-US" sz="2200" dirty="0"/>
              <a:t> et du mobile.</a:t>
            </a:r>
            <a:endParaRPr lang="en-US" altLang="ja-JP" sz="2200" dirty="0">
              <a:ea typeface="MS PGothic" panose="020B0600070205080204" pitchFamily="34" charset="-128"/>
            </a:endParaRPr>
          </a:p>
        </p:txBody>
      </p:sp>
    </p:spTree>
    <p:extLst>
      <p:ext uri="{BB962C8B-B14F-4D97-AF65-F5344CB8AC3E}">
        <p14:creationId xmlns:p14="http://schemas.microsoft.com/office/powerpoint/2010/main" val="398492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425588" y="767149"/>
            <a:ext cx="4304067" cy="5466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algn="ctr" rtl="0">
              <a:spcBef>
                <a:spcPct val="0"/>
              </a:spcBef>
            </a:pPr>
            <a:r>
              <a:rPr lang="fr-FR" sz="2800" b="1" kern="0" dirty="0">
                <a:solidFill>
                  <a:sysClr val="windowText" lastClr="000000"/>
                </a:solidFill>
                <a:effectLst>
                  <a:outerShdw blurRad="38100" dist="38100" dir="2700000" algn="tl">
                    <a:srgbClr val="000000">
                      <a:alpha val="43137"/>
                    </a:srgbClr>
                  </a:outerShdw>
                </a:effectLst>
              </a:rPr>
              <a:t>2. Internet et ses services</a:t>
            </a:r>
            <a:br>
              <a:rPr lang="fr-FR" sz="2800" b="1" kern="0" dirty="0">
                <a:solidFill>
                  <a:srgbClr val="FF0000"/>
                </a:solidFill>
                <a:effectLst>
                  <a:outerShdw blurRad="38100" dist="38100" dir="2700000" algn="tl">
                    <a:srgbClr val="000000">
                      <a:alpha val="43137"/>
                    </a:srgbClr>
                  </a:outerShdw>
                </a:effectLst>
              </a:rPr>
            </a:br>
            <a:endParaRPr lang="fr-FR" sz="2000" b="1" kern="0" dirty="0">
              <a:solidFill>
                <a:sysClr val="windowText" lastClr="000000"/>
              </a:solidFill>
              <a:effectLst>
                <a:outerShdw blurRad="38100" dist="38100" dir="2700000" algn="tl">
                  <a:srgbClr val="000000">
                    <a:alpha val="43137"/>
                  </a:srgbClr>
                </a:outerShdw>
              </a:effectLst>
            </a:endParaRPr>
          </a:p>
        </p:txBody>
      </p:sp>
      <p:sp>
        <p:nvSpPr>
          <p:cNvPr id="3" name="Rectangle 2"/>
          <p:cNvSpPr/>
          <p:nvPr/>
        </p:nvSpPr>
        <p:spPr>
          <a:xfrm>
            <a:off x="258185" y="1409823"/>
            <a:ext cx="10710492" cy="3046988"/>
          </a:xfrm>
          <a:prstGeom prst="rect">
            <a:avLst/>
          </a:prstGeom>
        </p:spPr>
        <p:txBody>
          <a:bodyPr wrap="square">
            <a:spAutoFit/>
          </a:bodyPr>
          <a:lstStyle/>
          <a:p>
            <a:pPr algn="just"/>
            <a:r>
              <a:rPr lang="fr-FR" sz="2400" dirty="0"/>
              <a:t>Les services d’Internet se résument en autant de possibilités qu’Il nous permet de pouvoir : rechercher des informations, regarder des vidéos / clips en ligne, écouter de la musique en ligne, consulter les emails, télécharger du contenu (musique, vidéos, photos…), télécharger des applications pour Smartphones ou tablettes, faire des achats sur Internet, </a:t>
            </a:r>
            <a:r>
              <a:rPr lang="fr-FR" sz="2400" b="1" dirty="0">
                <a:solidFill>
                  <a:srgbClr val="FF0000"/>
                </a:solidFill>
                <a:effectLst>
                  <a:outerShdw blurRad="38100" dist="38100" dir="2700000" algn="tl">
                    <a:srgbClr val="000000">
                      <a:alpha val="43137"/>
                    </a:srgbClr>
                  </a:outerShdw>
                </a:effectLst>
              </a:rPr>
              <a:t>Nous passerons sous silence les plateformes Cloud </a:t>
            </a:r>
            <a:r>
              <a:rPr lang="fr-FR" sz="2400" b="1" dirty="0" err="1">
                <a:solidFill>
                  <a:srgbClr val="FF0000"/>
                </a:solidFill>
                <a:effectLst>
                  <a:outerShdw blurRad="38100" dist="38100" dir="2700000" algn="tl">
                    <a:srgbClr val="000000">
                      <a:alpha val="43137"/>
                    </a:srgbClr>
                  </a:outerShdw>
                </a:effectLst>
              </a:rPr>
              <a:t>Computing</a:t>
            </a:r>
            <a:r>
              <a:rPr lang="fr-FR" sz="2400" b="1" dirty="0">
                <a:solidFill>
                  <a:srgbClr val="FF0000"/>
                </a:solidFill>
                <a:effectLst>
                  <a:outerShdw blurRad="38100" dist="38100" dir="2700000" algn="tl">
                    <a:srgbClr val="000000">
                      <a:alpha val="43137"/>
                    </a:srgbClr>
                  </a:outerShdw>
                </a:effectLst>
              </a:rPr>
              <a:t>, </a:t>
            </a:r>
            <a:r>
              <a:rPr lang="fr-FR" sz="2400" b="1" dirty="0" err="1">
                <a:solidFill>
                  <a:srgbClr val="FF0000"/>
                </a:solidFill>
                <a:effectLst>
                  <a:outerShdw blurRad="38100" dist="38100" dir="2700000" algn="tl">
                    <a:srgbClr val="000000">
                      <a:alpha val="43137"/>
                    </a:srgbClr>
                  </a:outerShdw>
                </a:effectLst>
              </a:rPr>
              <a:t>Big</a:t>
            </a:r>
            <a:r>
              <a:rPr lang="fr-FR" sz="2400" b="1" dirty="0">
                <a:solidFill>
                  <a:srgbClr val="FF0000"/>
                </a:solidFill>
                <a:effectLst>
                  <a:outerShdw blurRad="38100" dist="38100" dir="2700000" algn="tl">
                    <a:srgbClr val="000000">
                      <a:alpha val="43137"/>
                    </a:srgbClr>
                  </a:outerShdw>
                </a:effectLst>
              </a:rPr>
              <a:t> Data et Open Data…</a:t>
            </a:r>
          </a:p>
          <a:p>
            <a:pPr algn="just"/>
            <a:r>
              <a:rPr lang="fr-FR" sz="2400" b="1" dirty="0">
                <a:solidFill>
                  <a:srgbClr val="FF0000"/>
                </a:solidFill>
                <a:effectLst>
                  <a:outerShdw blurRad="38100" dist="38100" dir="2700000" algn="tl">
                    <a:srgbClr val="000000">
                      <a:alpha val="43137"/>
                    </a:srgbClr>
                  </a:outerShdw>
                </a:effectLst>
              </a:rPr>
              <a:t>Mais grâce à Internet nous avons accès à Facebook, Tweeter et autres réseaux sociaux…</a:t>
            </a:r>
            <a:endParaRPr lang="fr-FR" sz="2400" dirty="0"/>
          </a:p>
        </p:txBody>
      </p:sp>
      <p:grpSp>
        <p:nvGrpSpPr>
          <p:cNvPr id="4" name="Groupe 3"/>
          <p:cNvGrpSpPr/>
          <p:nvPr/>
        </p:nvGrpSpPr>
        <p:grpSpPr>
          <a:xfrm>
            <a:off x="0" y="0"/>
            <a:ext cx="7800169" cy="671119"/>
            <a:chOff x="300797" y="211800"/>
            <a:chExt cx="7800169" cy="671119"/>
          </a:xfrm>
          <a:scene3d>
            <a:camera prst="orthographicFront"/>
            <a:lightRig rig="flat" dir="t"/>
          </a:scene3d>
        </p:grpSpPr>
        <p:sp>
          <p:nvSpPr>
            <p:cNvPr id="5" name="Rectangle 4"/>
            <p:cNvSpPr/>
            <p:nvPr/>
          </p:nvSpPr>
          <p:spPr>
            <a:xfrm>
              <a:off x="300797" y="211800"/>
              <a:ext cx="7800169" cy="671119"/>
            </a:xfrm>
            <a:prstGeom prst="rect">
              <a:avLst/>
            </a:prstGeom>
            <a:solidFill>
              <a:srgbClr val="009900"/>
            </a:soli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6" name="ZoneTexte 5"/>
            <p:cNvSpPr txBox="1"/>
            <p:nvPr/>
          </p:nvSpPr>
          <p:spPr>
            <a:xfrm>
              <a:off x="300797" y="211800"/>
              <a:ext cx="7800169" cy="67111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0846" tIns="60960" rIns="60960" bIns="60960" numCol="1" spcCol="1270" anchor="ctr" anchorCtr="0">
              <a:noAutofit/>
            </a:bodyPr>
            <a:lstStyle/>
            <a:p>
              <a:pPr lvl="0" algn="l" defTabSz="1066800">
                <a:lnSpc>
                  <a:spcPct val="90000"/>
                </a:lnSpc>
                <a:spcBef>
                  <a:spcPct val="0"/>
                </a:spcBef>
                <a:spcAft>
                  <a:spcPct val="35000"/>
                </a:spcAft>
              </a:pP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 QUELQUES </a:t>
              </a:r>
              <a:r>
                <a:rPr kumimoji="0" lang="fr-FR"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CONCEPTS CLES </a:t>
              </a:r>
              <a:endPar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pic>
        <p:nvPicPr>
          <p:cNvPr id="7" name="Imag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2733" y="5177663"/>
            <a:ext cx="1728335" cy="1345866"/>
          </a:xfrm>
          <a:prstGeom prst="rect">
            <a:avLst/>
          </a:prstGeom>
        </p:spPr>
      </p:pic>
      <p:pic>
        <p:nvPicPr>
          <p:cNvPr id="8" name="Imag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1068" y="4092464"/>
            <a:ext cx="2517837" cy="1449547"/>
          </a:xfrm>
          <a:prstGeom prst="rect">
            <a:avLst/>
          </a:prstGeom>
        </p:spPr>
      </p:pic>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54511" y="192857"/>
            <a:ext cx="2532993" cy="992227"/>
          </a:xfrm>
          <a:prstGeom prst="rect">
            <a:avLst/>
          </a:prstGeom>
        </p:spPr>
      </p:pic>
      <p:pic>
        <p:nvPicPr>
          <p:cNvPr id="10" name="Imag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8905" y="5602539"/>
            <a:ext cx="2209286" cy="1197285"/>
          </a:xfrm>
          <a:prstGeom prst="rect">
            <a:avLst/>
          </a:prstGeom>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544182" y="4681550"/>
            <a:ext cx="3269446" cy="1841979"/>
          </a:xfrm>
          <a:prstGeom prst="rect">
            <a:avLst/>
          </a:prstGeom>
        </p:spPr>
      </p:pic>
    </p:spTree>
    <p:extLst>
      <p:ext uri="{BB962C8B-B14F-4D97-AF65-F5344CB8AC3E}">
        <p14:creationId xmlns:p14="http://schemas.microsoft.com/office/powerpoint/2010/main" val="3369379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551712" y="767149"/>
            <a:ext cx="5922660" cy="54664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2" rtl="0">
              <a:spcBef>
                <a:spcPct val="0"/>
              </a:spcBef>
            </a:pPr>
            <a:r>
              <a:rPr lang="fr-FR" sz="2800" b="1" kern="0" dirty="0">
                <a:solidFill>
                  <a:sysClr val="windowText" lastClr="000000"/>
                </a:solidFill>
                <a:effectLst>
                  <a:outerShdw blurRad="38100" dist="38100" dir="2700000" algn="tl">
                    <a:srgbClr val="000000">
                      <a:alpha val="43137"/>
                    </a:srgbClr>
                  </a:outerShdw>
                </a:effectLst>
              </a:rPr>
              <a:t>3. Médias sociaux et Réseaux sociaux</a:t>
            </a:r>
            <a:br>
              <a:rPr lang="fr-FR" sz="2800" b="1" kern="0" dirty="0">
                <a:solidFill>
                  <a:srgbClr val="FF0000"/>
                </a:solidFill>
                <a:effectLst>
                  <a:outerShdw blurRad="38100" dist="38100" dir="2700000" algn="tl">
                    <a:srgbClr val="000000">
                      <a:alpha val="43137"/>
                    </a:srgbClr>
                  </a:outerShdw>
                </a:effectLst>
              </a:rPr>
            </a:br>
            <a:endParaRPr lang="fr-FR" sz="2000" b="1" kern="0" dirty="0">
              <a:solidFill>
                <a:sysClr val="windowText" lastClr="000000"/>
              </a:solidFill>
              <a:effectLst>
                <a:outerShdw blurRad="38100" dist="38100" dir="2700000" algn="tl">
                  <a:srgbClr val="000000">
                    <a:alpha val="43137"/>
                  </a:srgbClr>
                </a:outerShdw>
              </a:effectLst>
            </a:endParaRPr>
          </a:p>
        </p:txBody>
      </p:sp>
      <p:grpSp>
        <p:nvGrpSpPr>
          <p:cNvPr id="3" name="Groupe 2"/>
          <p:cNvGrpSpPr/>
          <p:nvPr/>
        </p:nvGrpSpPr>
        <p:grpSpPr>
          <a:xfrm>
            <a:off x="0" y="0"/>
            <a:ext cx="7800169" cy="671119"/>
            <a:chOff x="300797" y="211800"/>
            <a:chExt cx="7800169" cy="671119"/>
          </a:xfrm>
          <a:scene3d>
            <a:camera prst="orthographicFront"/>
            <a:lightRig rig="flat" dir="t"/>
          </a:scene3d>
        </p:grpSpPr>
        <p:sp>
          <p:nvSpPr>
            <p:cNvPr id="4" name="Rectangle 3"/>
            <p:cNvSpPr/>
            <p:nvPr/>
          </p:nvSpPr>
          <p:spPr>
            <a:xfrm>
              <a:off x="300797" y="211800"/>
              <a:ext cx="7800169" cy="671119"/>
            </a:xfrm>
            <a:prstGeom prst="rect">
              <a:avLst/>
            </a:prstGeom>
            <a:solidFill>
              <a:srgbClr val="009900"/>
            </a:soli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5" name="ZoneTexte 4"/>
            <p:cNvSpPr txBox="1"/>
            <p:nvPr/>
          </p:nvSpPr>
          <p:spPr>
            <a:xfrm>
              <a:off x="300797" y="211800"/>
              <a:ext cx="7800169" cy="67111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0846" tIns="60960" rIns="60960" bIns="60960" numCol="1" spcCol="1270" anchor="ctr" anchorCtr="0">
              <a:noAutofit/>
            </a:bodyPr>
            <a:lstStyle/>
            <a:p>
              <a:pPr lvl="0" algn="l" defTabSz="1066800">
                <a:lnSpc>
                  <a:spcPct val="90000"/>
                </a:lnSpc>
                <a:spcBef>
                  <a:spcPct val="0"/>
                </a:spcBef>
                <a:spcAft>
                  <a:spcPct val="35000"/>
                </a:spcAft>
              </a:pP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 QUELQUES </a:t>
              </a:r>
              <a:r>
                <a:rPr kumimoji="0" lang="fr-FR"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CONCEPTS CLES </a:t>
              </a:r>
              <a:endPar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p:txBody>
        </p:sp>
      </p:grpSp>
      <p:sp>
        <p:nvSpPr>
          <p:cNvPr id="6" name="ZoneTexte 5"/>
          <p:cNvSpPr txBox="1"/>
          <p:nvPr/>
        </p:nvSpPr>
        <p:spPr>
          <a:xfrm>
            <a:off x="1003131" y="1409823"/>
            <a:ext cx="5639407" cy="523220"/>
          </a:xfrm>
          <a:prstGeom prst="rect">
            <a:avLst/>
          </a:prstGeom>
          <a:noFill/>
        </p:spPr>
        <p:txBody>
          <a:bodyPr wrap="square" rtlCol="0">
            <a:spAutoFit/>
          </a:bodyPr>
          <a:lstStyle/>
          <a:p>
            <a:pPr algn="just"/>
            <a:r>
              <a:rPr lang="fr-FR" sz="2000" dirty="0"/>
              <a:t>a. </a:t>
            </a:r>
            <a:r>
              <a:rPr lang="fr-FR" sz="2800" b="1" dirty="0"/>
              <a:t>Définition des médias sociaux</a:t>
            </a:r>
            <a:endParaRPr lang="fr-FR" sz="2800" dirty="0"/>
          </a:p>
        </p:txBody>
      </p:sp>
      <p:sp>
        <p:nvSpPr>
          <p:cNvPr id="7" name="Rectangle 6"/>
          <p:cNvSpPr/>
          <p:nvPr/>
        </p:nvSpPr>
        <p:spPr>
          <a:xfrm>
            <a:off x="1003131" y="1871488"/>
            <a:ext cx="10905090" cy="2246769"/>
          </a:xfrm>
          <a:prstGeom prst="rect">
            <a:avLst/>
          </a:prstGeom>
        </p:spPr>
        <p:txBody>
          <a:bodyPr wrap="square">
            <a:spAutoFit/>
          </a:bodyPr>
          <a:lstStyle/>
          <a:p>
            <a:pPr algn="just"/>
            <a:r>
              <a:rPr lang="fr-FR" sz="2800" dirty="0"/>
              <a:t>Nous pouvons sommairement retenir que selon </a:t>
            </a:r>
            <a:r>
              <a:rPr lang="fr-FR" sz="2800" b="1" dirty="0" err="1"/>
              <a:t>O’Reilly</a:t>
            </a:r>
            <a:r>
              <a:rPr lang="fr-FR" sz="2800" dirty="0"/>
              <a:t> : les Médias sociaux englobent les réseaux sociaux mais aussi les blogs, les wikis, les outils de partage de photo (Flickr), de partage de vidéo (YouTube), des podcasts et l’ensemble des outils de création et de partage de contenus sur Internet… </a:t>
            </a:r>
          </a:p>
        </p:txBody>
      </p:sp>
      <p:sp>
        <p:nvSpPr>
          <p:cNvPr id="8" name="Rectangle 7"/>
          <p:cNvSpPr/>
          <p:nvPr/>
        </p:nvSpPr>
        <p:spPr>
          <a:xfrm>
            <a:off x="852083" y="4718461"/>
            <a:ext cx="11056137" cy="1815882"/>
          </a:xfrm>
          <a:prstGeom prst="rect">
            <a:avLst/>
          </a:prstGeom>
        </p:spPr>
        <p:txBody>
          <a:bodyPr wrap="square">
            <a:spAutoFit/>
          </a:bodyPr>
          <a:lstStyle/>
          <a:p>
            <a:pPr algn="just"/>
            <a:r>
              <a:rPr lang="fr-FR" sz="2800" dirty="0"/>
              <a:t>Quand aux Réseaux sociaux, comme nous le savons bien, ils existent bien avant Internet c’est-à-dire dans notre vie réelle ou physique, mais grâce à Internet, nous avons assisté à la naissance de certaines plateformes de réseautage</a:t>
            </a:r>
          </a:p>
        </p:txBody>
      </p:sp>
      <p:sp>
        <p:nvSpPr>
          <p:cNvPr id="9" name="ZoneTexte 8"/>
          <p:cNvSpPr txBox="1"/>
          <p:nvPr/>
        </p:nvSpPr>
        <p:spPr>
          <a:xfrm>
            <a:off x="1003130" y="4016502"/>
            <a:ext cx="5639407" cy="523220"/>
          </a:xfrm>
          <a:prstGeom prst="rect">
            <a:avLst/>
          </a:prstGeom>
          <a:noFill/>
        </p:spPr>
        <p:txBody>
          <a:bodyPr wrap="square" rtlCol="0">
            <a:spAutoFit/>
          </a:bodyPr>
          <a:lstStyle/>
          <a:p>
            <a:pPr algn="just"/>
            <a:r>
              <a:rPr lang="fr-FR" sz="2000" dirty="0"/>
              <a:t>b. </a:t>
            </a:r>
            <a:r>
              <a:rPr lang="fr-FR" sz="2800" b="1" dirty="0"/>
              <a:t>Définition des Réseaux sociaux</a:t>
            </a:r>
            <a:endParaRPr lang="fr-FR" sz="2800" dirty="0"/>
          </a:p>
        </p:txBody>
      </p:sp>
    </p:spTree>
    <p:extLst>
      <p:ext uri="{BB962C8B-B14F-4D97-AF65-F5344CB8AC3E}">
        <p14:creationId xmlns:p14="http://schemas.microsoft.com/office/powerpoint/2010/main" val="322084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497" y="790642"/>
            <a:ext cx="11288110" cy="1015663"/>
          </a:xfrm>
          <a:prstGeom prst="rect">
            <a:avLst/>
          </a:prstGeom>
        </p:spPr>
        <p:txBody>
          <a:bodyPr wrap="square">
            <a:spAutoFit/>
          </a:bodyPr>
          <a:lstStyle/>
          <a:p>
            <a:pPr marL="342900" indent="-342900" algn="just">
              <a:buFont typeface="Wingdings" panose="05000000000000000000" pitchFamily="2" charset="2"/>
              <a:buChar char="Ø"/>
            </a:pPr>
            <a:r>
              <a:rPr lang="fr-FR" sz="2000" dirty="0"/>
              <a:t>Grace aux Réseaux sociaux,  l’information est devenue ultra accessible et les auteurs se sont diversifiés, tant et si bien que tout un chacun est capable de contribuer aux débats sur la toile grâce au Web 2.0, notamment. </a:t>
            </a:r>
          </a:p>
        </p:txBody>
      </p:sp>
      <p:grpSp>
        <p:nvGrpSpPr>
          <p:cNvPr id="3" name="Groupe 2"/>
          <p:cNvGrpSpPr/>
          <p:nvPr/>
        </p:nvGrpSpPr>
        <p:grpSpPr>
          <a:xfrm>
            <a:off x="-1" y="0"/>
            <a:ext cx="7725103" cy="671119"/>
            <a:chOff x="300797" y="211800"/>
            <a:chExt cx="7800169" cy="671119"/>
          </a:xfrm>
          <a:scene3d>
            <a:camera prst="orthographicFront"/>
            <a:lightRig rig="flat" dir="t"/>
          </a:scene3d>
        </p:grpSpPr>
        <p:sp>
          <p:nvSpPr>
            <p:cNvPr id="4" name="Rectangle 3"/>
            <p:cNvSpPr/>
            <p:nvPr/>
          </p:nvSpPr>
          <p:spPr>
            <a:xfrm>
              <a:off x="300797" y="211800"/>
              <a:ext cx="7800169" cy="671119"/>
            </a:xfrm>
            <a:prstGeom prst="rect">
              <a:avLst/>
            </a:prstGeom>
            <a:solidFill>
              <a:srgbClr val="009900"/>
            </a:soli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5" name="ZoneTexte 4"/>
            <p:cNvSpPr txBox="1"/>
            <p:nvPr/>
          </p:nvSpPr>
          <p:spPr>
            <a:xfrm>
              <a:off x="300797" y="211800"/>
              <a:ext cx="7800169" cy="67111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0846" tIns="60960" rIns="60960" bIns="60960" numCol="1" spcCol="1270" anchor="ctr" anchorCtr="0">
              <a:noAutofit/>
            </a:bodyPr>
            <a:lstStyle/>
            <a:p>
              <a:pPr lvl="0" algn="l" defTabSz="1066800">
                <a:lnSpc>
                  <a:spcPct val="90000"/>
                </a:lnSpc>
                <a:spcBef>
                  <a:spcPct val="0"/>
                </a:spcBef>
                <a:spcAft>
                  <a:spcPct val="35000"/>
                </a:spcAft>
              </a:pP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II. ENJEUX ET USAGE DES RESEAUX SOCIAUX</a:t>
              </a:r>
            </a:p>
          </p:txBody>
        </p:sp>
      </p:grpSp>
      <p:sp>
        <p:nvSpPr>
          <p:cNvPr id="6" name="Rectangle 5"/>
          <p:cNvSpPr/>
          <p:nvPr/>
        </p:nvSpPr>
        <p:spPr>
          <a:xfrm>
            <a:off x="425668" y="2088489"/>
            <a:ext cx="11288110" cy="707886"/>
          </a:xfrm>
          <a:prstGeom prst="rect">
            <a:avLst/>
          </a:prstGeom>
        </p:spPr>
        <p:txBody>
          <a:bodyPr wrap="square">
            <a:spAutoFit/>
          </a:bodyPr>
          <a:lstStyle/>
          <a:p>
            <a:pPr marL="342900" indent="-342900" algn="just">
              <a:buFont typeface="Wingdings" panose="05000000000000000000" pitchFamily="2" charset="2"/>
              <a:buChar char="Ø"/>
            </a:pPr>
            <a:r>
              <a:rPr lang="fr-FR" sz="2000" dirty="0"/>
              <a:t>Mais que deviennent nos presses et médias traditionnels qu’ils soient hebdomadaires, trimestriels ou encore semestriels ?</a:t>
            </a:r>
          </a:p>
        </p:txBody>
      </p:sp>
      <p:sp>
        <p:nvSpPr>
          <p:cNvPr id="7" name="Rectangle 6"/>
          <p:cNvSpPr/>
          <p:nvPr/>
        </p:nvSpPr>
        <p:spPr>
          <a:xfrm>
            <a:off x="325821" y="3233782"/>
            <a:ext cx="11288110" cy="707886"/>
          </a:xfrm>
          <a:prstGeom prst="rect">
            <a:avLst/>
          </a:prstGeom>
        </p:spPr>
        <p:txBody>
          <a:bodyPr wrap="square">
            <a:spAutoFit/>
          </a:bodyPr>
          <a:lstStyle/>
          <a:p>
            <a:pPr marL="342900" indent="-342900" algn="just">
              <a:buFont typeface="Wingdings" panose="05000000000000000000" pitchFamily="2" charset="2"/>
              <a:buChar char="Ø"/>
            </a:pPr>
            <a:r>
              <a:rPr lang="fr-FR" sz="2000" dirty="0"/>
              <a:t>Avant l’ère du numérique et des RS en particulier, les lecteurs avaient des droits de réponses ou de commentaires à faire ou à proposer suite à la publication de certains articles.  </a:t>
            </a:r>
          </a:p>
        </p:txBody>
      </p:sp>
      <p:sp>
        <p:nvSpPr>
          <p:cNvPr id="12" name="Rectangle 11"/>
          <p:cNvSpPr/>
          <p:nvPr/>
        </p:nvSpPr>
        <p:spPr>
          <a:xfrm>
            <a:off x="325821" y="4368968"/>
            <a:ext cx="11645462" cy="923330"/>
          </a:xfrm>
          <a:prstGeom prst="rect">
            <a:avLst/>
          </a:prstGeom>
        </p:spPr>
        <p:txBody>
          <a:bodyPr wrap="square">
            <a:spAutoFit/>
          </a:bodyPr>
          <a:lstStyle/>
          <a:p>
            <a:pPr marL="285750" indent="-285750" algn="just">
              <a:buFont typeface="Wingdings" panose="05000000000000000000" pitchFamily="2" charset="2"/>
              <a:buChar char="Ø"/>
            </a:pPr>
            <a:r>
              <a:rPr lang="fr-FR" dirty="0"/>
              <a:t>De ce fait, il faut rappeler aussi que le journaliste a « la mission suprême d’informer » le public. Et cette mission d’information est une responsabilité des journalistes vis-à-vis du public qui prime toute autre responsabilité (Jamal Eddine NAJO, </a:t>
            </a:r>
            <a:r>
              <a:rPr lang="fr-FR" i="1" dirty="0"/>
              <a:t>Précis de déontologie</a:t>
            </a:r>
            <a:r>
              <a:rPr lang="fr-FR" dirty="0"/>
              <a:t>).</a:t>
            </a:r>
          </a:p>
        </p:txBody>
      </p:sp>
      <p:sp>
        <p:nvSpPr>
          <p:cNvPr id="13" name="Rectangle 12"/>
          <p:cNvSpPr/>
          <p:nvPr/>
        </p:nvSpPr>
        <p:spPr>
          <a:xfrm>
            <a:off x="504497" y="5719598"/>
            <a:ext cx="10678510" cy="646331"/>
          </a:xfrm>
          <a:prstGeom prst="rect">
            <a:avLst/>
          </a:prstGeom>
        </p:spPr>
        <p:txBody>
          <a:bodyPr wrap="square">
            <a:spAutoFit/>
          </a:bodyPr>
          <a:lstStyle/>
          <a:p>
            <a:pPr marL="285750" indent="-285750" algn="just">
              <a:buFont typeface="Wingdings" panose="05000000000000000000" pitchFamily="2" charset="2"/>
              <a:buChar char="Ø"/>
            </a:pPr>
            <a:r>
              <a:rPr lang="fr-FR" dirty="0"/>
              <a:t>Si cette mission lui donne le droit d’un libre accès à toutes les sources d’information, le journaliste se doit de respecter certains devoirs qui constituent les principes fondamentaux du métier</a:t>
            </a:r>
          </a:p>
        </p:txBody>
      </p:sp>
    </p:spTree>
    <p:extLst>
      <p:ext uri="{BB962C8B-B14F-4D97-AF65-F5344CB8AC3E}">
        <p14:creationId xmlns:p14="http://schemas.microsoft.com/office/powerpoint/2010/main" val="2641565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Divers\CSC, avril 2016\Le-journalisme-hier-aujourd-hu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4772" y="3511564"/>
            <a:ext cx="6327228" cy="334643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4648" y="2054999"/>
            <a:ext cx="11493062" cy="1015663"/>
          </a:xfrm>
          <a:prstGeom prst="rect">
            <a:avLst/>
          </a:prstGeom>
        </p:spPr>
        <p:txBody>
          <a:bodyPr wrap="square">
            <a:spAutoFit/>
          </a:bodyPr>
          <a:lstStyle/>
          <a:p>
            <a:pPr marL="342900" indent="-342900" algn="just">
              <a:buFont typeface="Wingdings" panose="05000000000000000000" pitchFamily="2" charset="2"/>
              <a:buChar char="Ø"/>
            </a:pPr>
            <a:r>
              <a:rPr lang="fr-FR" sz="2000" dirty="0"/>
              <a:t>Mais avec l’ère de l’Internet et des RS, les donnés ont fondamentalement changées. De la lenteur de diffusion, nous sommes passés à l’instantanée ou l’information n’est pas toujours filtrée voir traitée mais diffuser aussitôt par l’utilisateur</a:t>
            </a:r>
          </a:p>
        </p:txBody>
      </p:sp>
      <p:sp>
        <p:nvSpPr>
          <p:cNvPr id="5" name="Rectangle 4"/>
          <p:cNvSpPr/>
          <p:nvPr/>
        </p:nvSpPr>
        <p:spPr>
          <a:xfrm>
            <a:off x="404648" y="906211"/>
            <a:ext cx="11288110" cy="707886"/>
          </a:xfrm>
          <a:prstGeom prst="rect">
            <a:avLst/>
          </a:prstGeom>
        </p:spPr>
        <p:txBody>
          <a:bodyPr wrap="square">
            <a:spAutoFit/>
          </a:bodyPr>
          <a:lstStyle/>
          <a:p>
            <a:pPr marL="342900" indent="-342900" algn="just">
              <a:buFont typeface="Wingdings" panose="05000000000000000000" pitchFamily="2" charset="2"/>
              <a:buChar char="Ø"/>
            </a:pPr>
            <a:r>
              <a:rPr lang="fr-FR" sz="2000" dirty="0"/>
              <a:t>Cependant, qu’elle pouvait être le délai de promptitude, de réactivité ou de réponse d’un organe de presse à un droit de réponse suite à la publication d’un de ses articles ?</a:t>
            </a:r>
          </a:p>
        </p:txBody>
      </p:sp>
      <p:grpSp>
        <p:nvGrpSpPr>
          <p:cNvPr id="8" name="Groupe 7"/>
          <p:cNvGrpSpPr/>
          <p:nvPr/>
        </p:nvGrpSpPr>
        <p:grpSpPr>
          <a:xfrm>
            <a:off x="-1" y="0"/>
            <a:ext cx="7725103" cy="671119"/>
            <a:chOff x="300797" y="211800"/>
            <a:chExt cx="7800169" cy="671119"/>
          </a:xfrm>
          <a:scene3d>
            <a:camera prst="orthographicFront"/>
            <a:lightRig rig="flat" dir="t"/>
          </a:scene3d>
        </p:grpSpPr>
        <p:sp>
          <p:nvSpPr>
            <p:cNvPr id="9" name="Rectangle 8"/>
            <p:cNvSpPr/>
            <p:nvPr/>
          </p:nvSpPr>
          <p:spPr>
            <a:xfrm>
              <a:off x="300797" y="211800"/>
              <a:ext cx="7800169" cy="671119"/>
            </a:xfrm>
            <a:prstGeom prst="rect">
              <a:avLst/>
            </a:prstGeom>
            <a:solidFill>
              <a:srgbClr val="009900"/>
            </a:soli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0" name="ZoneTexte 9"/>
            <p:cNvSpPr txBox="1"/>
            <p:nvPr/>
          </p:nvSpPr>
          <p:spPr>
            <a:xfrm>
              <a:off x="300797" y="211800"/>
              <a:ext cx="7800169" cy="67111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0846" tIns="60960" rIns="60960" bIns="60960" numCol="1" spcCol="1270" anchor="ctr" anchorCtr="0">
              <a:noAutofit/>
            </a:bodyPr>
            <a:lstStyle/>
            <a:p>
              <a:pPr lvl="0" algn="l" defTabSz="1066800">
                <a:lnSpc>
                  <a:spcPct val="90000"/>
                </a:lnSpc>
                <a:spcBef>
                  <a:spcPct val="0"/>
                </a:spcBef>
                <a:spcAft>
                  <a:spcPct val="35000"/>
                </a:spcAft>
              </a:pP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II. ENJEUX ET USAGE DES RESEAUX SOCIAUX</a:t>
              </a:r>
            </a:p>
          </p:txBody>
        </p:sp>
      </p:grpSp>
    </p:spTree>
    <p:extLst>
      <p:ext uri="{BB962C8B-B14F-4D97-AF65-F5344CB8AC3E}">
        <p14:creationId xmlns:p14="http://schemas.microsoft.com/office/powerpoint/2010/main" val="3392964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0053" y="2360485"/>
            <a:ext cx="11387959" cy="1107996"/>
          </a:xfrm>
          <a:prstGeom prst="rect">
            <a:avLst/>
          </a:prstGeom>
        </p:spPr>
        <p:txBody>
          <a:bodyPr wrap="square">
            <a:spAutoFit/>
          </a:bodyPr>
          <a:lstStyle/>
          <a:p>
            <a:pPr marL="342900" indent="-342900" algn="just">
              <a:buFont typeface="Wingdings" panose="05000000000000000000" pitchFamily="2" charset="2"/>
              <a:buChar char="Ø"/>
            </a:pPr>
            <a:r>
              <a:rPr lang="fr-FR" sz="2200" dirty="0"/>
              <a:t>Nous soulignerons aussi avec insistance que dans aucun pays du monde, la guerre des médias n’a été neutre car pour certains stratèges politiques, il est reconnu que pour qui détient l’information, détient aussi le </a:t>
            </a:r>
            <a:r>
              <a:rPr lang="fr-FR" sz="2200" b="1" dirty="0">
                <a:solidFill>
                  <a:srgbClr val="FF0000"/>
                </a:solidFill>
              </a:rPr>
              <a:t>POUVOIR</a:t>
            </a:r>
            <a:r>
              <a:rPr lang="fr-FR" sz="2200" dirty="0"/>
              <a:t>.</a:t>
            </a:r>
          </a:p>
        </p:txBody>
      </p:sp>
      <p:sp>
        <p:nvSpPr>
          <p:cNvPr id="6" name="Rectangle 5"/>
          <p:cNvSpPr/>
          <p:nvPr/>
        </p:nvSpPr>
        <p:spPr>
          <a:xfrm>
            <a:off x="310054" y="3807036"/>
            <a:ext cx="11387959" cy="1107996"/>
          </a:xfrm>
          <a:prstGeom prst="rect">
            <a:avLst/>
          </a:prstGeom>
        </p:spPr>
        <p:txBody>
          <a:bodyPr wrap="square">
            <a:spAutoFit/>
          </a:bodyPr>
          <a:lstStyle/>
          <a:p>
            <a:pPr marL="342900" indent="-342900" algn="just">
              <a:buFont typeface="Wingdings" panose="05000000000000000000" pitchFamily="2" charset="2"/>
              <a:buChar char="Ø"/>
            </a:pPr>
            <a:r>
              <a:rPr lang="fr-FR" sz="2200" dirty="0"/>
              <a:t>L’enjeu majeur des RS de nos jours est sans contexte la naissance de nouvelle race de stratèges politiques, de stratèges du numérique que nous désignerons dans un certains l’</a:t>
            </a:r>
            <a:r>
              <a:rPr lang="fr-FR" sz="2200" dirty="0" err="1"/>
              <a:t>apsus</a:t>
            </a:r>
            <a:r>
              <a:rPr lang="fr-FR" sz="2200" dirty="0"/>
              <a:t> </a:t>
            </a:r>
            <a:r>
              <a:rPr lang="fr-FR" sz="2200" b="1" dirty="0">
                <a:solidFill>
                  <a:srgbClr val="FF0000"/>
                </a:solidFill>
              </a:rPr>
              <a:t>d’ACTIVISTES du WEB</a:t>
            </a:r>
            <a:r>
              <a:rPr lang="fr-FR" sz="2200" dirty="0"/>
              <a:t>. </a:t>
            </a:r>
          </a:p>
        </p:txBody>
      </p:sp>
      <p:sp>
        <p:nvSpPr>
          <p:cNvPr id="7" name="Rectangle 6"/>
          <p:cNvSpPr/>
          <p:nvPr/>
        </p:nvSpPr>
        <p:spPr>
          <a:xfrm>
            <a:off x="310053" y="5084309"/>
            <a:ext cx="8781395" cy="430887"/>
          </a:xfrm>
          <a:prstGeom prst="rect">
            <a:avLst/>
          </a:prstGeom>
        </p:spPr>
        <p:txBody>
          <a:bodyPr wrap="square">
            <a:spAutoFit/>
          </a:bodyPr>
          <a:lstStyle/>
          <a:p>
            <a:pPr marL="342900" indent="-342900" algn="just">
              <a:buFont typeface="Wingdings" panose="05000000000000000000" pitchFamily="2" charset="2"/>
              <a:buChar char="Ø"/>
            </a:pPr>
            <a:r>
              <a:rPr lang="fr-FR" sz="2200" dirty="0"/>
              <a:t>Mais que peut contenir cette notion d’ACTIVISME à l’ère des RS ? </a:t>
            </a:r>
          </a:p>
        </p:txBody>
      </p:sp>
      <p:sp>
        <p:nvSpPr>
          <p:cNvPr id="8" name="Rectangle 7"/>
          <p:cNvSpPr/>
          <p:nvPr/>
        </p:nvSpPr>
        <p:spPr>
          <a:xfrm>
            <a:off x="310053" y="5853751"/>
            <a:ext cx="11387960" cy="769441"/>
          </a:xfrm>
          <a:prstGeom prst="rect">
            <a:avLst/>
          </a:prstGeom>
        </p:spPr>
        <p:txBody>
          <a:bodyPr wrap="square">
            <a:spAutoFit/>
          </a:bodyPr>
          <a:lstStyle/>
          <a:p>
            <a:pPr marL="342900" indent="-342900" algn="just">
              <a:buFont typeface="Wingdings" panose="05000000000000000000" pitchFamily="2" charset="2"/>
              <a:buChar char="Ø"/>
            </a:pPr>
            <a:r>
              <a:rPr lang="fr-FR" sz="2200" dirty="0"/>
              <a:t>Et quelle autre enjeu majeur cette notion d’ACTIVISME peut-elle avoir dans la vie de nos cités et nations minées par des troubles et contradictions politiques ?</a:t>
            </a:r>
          </a:p>
        </p:txBody>
      </p:sp>
      <p:sp>
        <p:nvSpPr>
          <p:cNvPr id="9" name="Rectangle 8"/>
          <p:cNvSpPr/>
          <p:nvPr/>
        </p:nvSpPr>
        <p:spPr>
          <a:xfrm>
            <a:off x="404648" y="985948"/>
            <a:ext cx="11387959" cy="1107996"/>
          </a:xfrm>
          <a:prstGeom prst="rect">
            <a:avLst/>
          </a:prstGeom>
        </p:spPr>
        <p:txBody>
          <a:bodyPr wrap="square">
            <a:spAutoFit/>
          </a:bodyPr>
          <a:lstStyle/>
          <a:p>
            <a:pPr marL="342900" indent="-342900" algn="just">
              <a:buFont typeface="Wingdings" panose="05000000000000000000" pitchFamily="2" charset="2"/>
              <a:buChar char="Ø"/>
            </a:pPr>
            <a:r>
              <a:rPr lang="fr-FR" sz="2200" dirty="0"/>
              <a:t>HELAS, à tout ce que la vie a aussi comme tars ou insuffisance : de la Vrai Information, nous sommes arrivés au </a:t>
            </a:r>
            <a:r>
              <a:rPr lang="fr-FR" sz="2200" b="1" dirty="0"/>
              <a:t>BUZZ</a:t>
            </a:r>
            <a:r>
              <a:rPr lang="fr-FR" sz="2200" dirty="0"/>
              <a:t> ou au </a:t>
            </a:r>
            <a:r>
              <a:rPr lang="fr-FR" sz="2200" b="1" dirty="0"/>
              <a:t>SCOOP</a:t>
            </a:r>
            <a:r>
              <a:rPr lang="fr-FR" sz="2200" dirty="0"/>
              <a:t> des infos : dénigrement, médisance, diffamation, chantage et autres faits qui peuvent caractériser la nature humaine</a:t>
            </a:r>
          </a:p>
        </p:txBody>
      </p:sp>
      <p:grpSp>
        <p:nvGrpSpPr>
          <p:cNvPr id="10" name="Groupe 9"/>
          <p:cNvGrpSpPr/>
          <p:nvPr/>
        </p:nvGrpSpPr>
        <p:grpSpPr>
          <a:xfrm>
            <a:off x="-1" y="0"/>
            <a:ext cx="7725103" cy="671119"/>
            <a:chOff x="300797" y="211800"/>
            <a:chExt cx="7800169" cy="671119"/>
          </a:xfrm>
          <a:scene3d>
            <a:camera prst="orthographicFront"/>
            <a:lightRig rig="flat" dir="t"/>
          </a:scene3d>
        </p:grpSpPr>
        <p:sp>
          <p:nvSpPr>
            <p:cNvPr id="11" name="Rectangle 10"/>
            <p:cNvSpPr/>
            <p:nvPr/>
          </p:nvSpPr>
          <p:spPr>
            <a:xfrm>
              <a:off x="300797" y="211800"/>
              <a:ext cx="7800169" cy="671119"/>
            </a:xfrm>
            <a:prstGeom prst="rect">
              <a:avLst/>
            </a:prstGeom>
            <a:solidFill>
              <a:srgbClr val="009900"/>
            </a:soli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12" name="ZoneTexte 11"/>
            <p:cNvSpPr txBox="1"/>
            <p:nvPr/>
          </p:nvSpPr>
          <p:spPr>
            <a:xfrm>
              <a:off x="300797" y="211800"/>
              <a:ext cx="7800169" cy="67111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0846" tIns="60960" rIns="60960" bIns="60960" numCol="1" spcCol="1270" anchor="ctr" anchorCtr="0">
              <a:noAutofit/>
            </a:bodyPr>
            <a:lstStyle/>
            <a:p>
              <a:pPr lvl="0" algn="l" defTabSz="1066800">
                <a:lnSpc>
                  <a:spcPct val="90000"/>
                </a:lnSpc>
                <a:spcBef>
                  <a:spcPct val="0"/>
                </a:spcBef>
                <a:spcAft>
                  <a:spcPct val="35000"/>
                </a:spcAft>
              </a:pP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II. ENJEUX ET USAGE DES RESEAUX SOCIAUX</a:t>
              </a:r>
            </a:p>
          </p:txBody>
        </p:sp>
      </p:grpSp>
    </p:spTree>
    <p:extLst>
      <p:ext uri="{BB962C8B-B14F-4D97-AF65-F5344CB8AC3E}">
        <p14:creationId xmlns:p14="http://schemas.microsoft.com/office/powerpoint/2010/main" val="3949266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Espace réservé du contenu 3" descr="Révolution Facebook.jpg"/>
          <p:cNvPicPr>
            <a:picLocks noChangeAspect="1"/>
          </p:cNvPicPr>
          <p:nvPr/>
        </p:nvPicPr>
        <p:blipFill>
          <a:blip r:embed="rId2" cstate="print"/>
          <a:stretch>
            <a:fillRect/>
          </a:stretch>
        </p:blipFill>
        <p:spPr>
          <a:xfrm>
            <a:off x="2423473" y="1340328"/>
            <a:ext cx="5852583" cy="4389437"/>
          </a:xfrm>
          <a:prstGeom prst="rect">
            <a:avLst/>
          </a:prstGeom>
        </p:spPr>
      </p:pic>
      <p:grpSp>
        <p:nvGrpSpPr>
          <p:cNvPr id="3" name="Groupe 2"/>
          <p:cNvGrpSpPr/>
          <p:nvPr/>
        </p:nvGrpSpPr>
        <p:grpSpPr>
          <a:xfrm>
            <a:off x="-1" y="0"/>
            <a:ext cx="7147035" cy="671119"/>
            <a:chOff x="300797" y="211800"/>
            <a:chExt cx="7800169" cy="671119"/>
          </a:xfrm>
          <a:scene3d>
            <a:camera prst="orthographicFront"/>
            <a:lightRig rig="flat" dir="t"/>
          </a:scene3d>
        </p:grpSpPr>
        <p:sp>
          <p:nvSpPr>
            <p:cNvPr id="4" name="Rectangle 3"/>
            <p:cNvSpPr/>
            <p:nvPr/>
          </p:nvSpPr>
          <p:spPr>
            <a:xfrm>
              <a:off x="300797" y="211800"/>
              <a:ext cx="7800169" cy="671119"/>
            </a:xfrm>
            <a:prstGeom prst="rect">
              <a:avLst/>
            </a:prstGeom>
            <a:solidFill>
              <a:srgbClr val="009900"/>
            </a:solidFill>
            <a:sp3d prstMaterial="plastic">
              <a:bevelT w="120900" h="88900"/>
              <a:bevelB w="88900" h="31750" prst="angle"/>
            </a:sp3d>
          </p:spPr>
          <p:style>
            <a:lnRef idx="0">
              <a:schemeClr val="dk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sp>
        <p:sp>
          <p:nvSpPr>
            <p:cNvPr id="5" name="ZoneTexte 4"/>
            <p:cNvSpPr txBox="1"/>
            <p:nvPr/>
          </p:nvSpPr>
          <p:spPr>
            <a:xfrm>
              <a:off x="300797" y="211800"/>
              <a:ext cx="7800169" cy="671119"/>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40846" tIns="60960" rIns="60960" bIns="60960" numCol="1" spcCol="1270" anchor="ctr" anchorCtr="0">
              <a:noAutofit/>
            </a:bodyPr>
            <a:lstStyle/>
            <a:p>
              <a:pPr defTabSz="1066800">
                <a:lnSpc>
                  <a:spcPct val="90000"/>
                </a:lnSpc>
                <a:spcBef>
                  <a:spcPct val="0"/>
                </a:spcBef>
                <a:spcAft>
                  <a:spcPct val="35000"/>
                </a:spcAft>
              </a:pP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III</a:t>
              </a:r>
              <a:r>
                <a:rPr lang="fr-FR" sz="2400" b="1"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ACTIVISME </a:t>
              </a:r>
              <a:r>
                <a:rPr lang="fr-FR" sz="2400" b="1" kern="1200" dirty="0">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ET RESEAUX SOCIAUX </a:t>
              </a:r>
            </a:p>
          </p:txBody>
        </p:sp>
      </p:grpSp>
    </p:spTree>
    <p:extLst>
      <p:ext uri="{BB962C8B-B14F-4D97-AF65-F5344CB8AC3E}">
        <p14:creationId xmlns:p14="http://schemas.microsoft.com/office/powerpoint/2010/main" val="422637885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843</TotalTime>
  <Words>2018</Words>
  <Application>Microsoft Office PowerPoint</Application>
  <PresentationFormat>Grand écran</PresentationFormat>
  <Paragraphs>137</Paragraphs>
  <Slides>29</Slides>
  <Notes>0</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29</vt:i4>
      </vt:variant>
    </vt:vector>
  </HeadingPairs>
  <TitlesOfParts>
    <vt:vector size="40" baseType="lpstr">
      <vt:lpstr>MS PGothic</vt:lpstr>
      <vt:lpstr>Arial</vt:lpstr>
      <vt:lpstr>Arial Black</vt:lpstr>
      <vt:lpstr>Bookman Old Style</vt:lpstr>
      <vt:lpstr>Calibri</vt:lpstr>
      <vt:lpstr>Calibri Light</vt:lpstr>
      <vt:lpstr>Perpetua</vt:lpstr>
      <vt:lpstr>Times New Roman</vt:lpstr>
      <vt:lpstr>Wingdings</vt:lpstr>
      <vt:lpstr>Wingdings 2</vt:lpstr>
      <vt:lpstr>Thème Office</vt:lpstr>
      <vt:lpstr>Présentation PowerPoint</vt:lpstr>
      <vt:lpstr>PLAN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ACTIVISME???</vt:lpstr>
      <vt:lpstr>ACTIVISME???</vt:lpstr>
      <vt:lpstr>ACTIVISME???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CONCLUSION</vt:lpstr>
      <vt:lpstr>FIN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SIE</dc:creator>
  <cp:lastModifiedBy>User</cp:lastModifiedBy>
  <cp:revision>45</cp:revision>
  <dcterms:created xsi:type="dcterms:W3CDTF">2018-11-22T22:02:31Z</dcterms:created>
  <dcterms:modified xsi:type="dcterms:W3CDTF">2018-11-28T11:16:46Z</dcterms:modified>
</cp:coreProperties>
</file>